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4"/>
  </p:normalViewPr>
  <p:slideViewPr>
    <p:cSldViewPr snapToGrid="0" snapToObjects="1">
      <p:cViewPr>
        <p:scale>
          <a:sx n="110" d="100"/>
          <a:sy n="110" d="100"/>
        </p:scale>
        <p:origin x="63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Klikken om de titelstijl van het model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Klikken om de titelstijl van het model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Klikken om de titelstijl van het model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Klikken om de titelstijl van het model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11/9/17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Genetica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053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Bs1 fenotype &amp; genotype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1785367"/>
            <a:ext cx="10058400" cy="4050792"/>
          </a:xfrm>
        </p:spPr>
        <p:txBody>
          <a:bodyPr>
            <a:normAutofit fontScale="92500" lnSpcReduction="20000"/>
          </a:bodyPr>
          <a:lstStyle/>
          <a:p>
            <a:r>
              <a:rPr lang="nl-NL" sz="2200" dirty="0" smtClean="0">
                <a:solidFill>
                  <a:srgbClr val="FF0000"/>
                </a:solidFill>
              </a:rPr>
              <a:t>Fenotype</a:t>
            </a:r>
            <a:r>
              <a:rPr lang="nl-NL" sz="2200" dirty="0" smtClean="0"/>
              <a:t> - alle waarneembare eigenschappen</a:t>
            </a:r>
          </a:p>
          <a:p>
            <a:pPr lvl="1"/>
            <a:r>
              <a:rPr lang="nl-NL" sz="1900" dirty="0" smtClean="0">
                <a:solidFill>
                  <a:srgbClr val="FF0000"/>
                </a:solidFill>
              </a:rPr>
              <a:t>Genotype</a:t>
            </a:r>
            <a:r>
              <a:rPr lang="nl-NL" sz="1900" dirty="0" smtClean="0"/>
              <a:t> </a:t>
            </a:r>
            <a:r>
              <a:rPr lang="mr-IN" sz="1900" dirty="0" smtClean="0"/>
              <a:t>–</a:t>
            </a:r>
            <a:r>
              <a:rPr lang="nl-NL" sz="1900" dirty="0" smtClean="0"/>
              <a:t> informatie voor alle erfelijke eigenschappen</a:t>
            </a:r>
          </a:p>
          <a:p>
            <a:pPr lvl="1"/>
            <a:r>
              <a:rPr lang="nl-NL" sz="1900" dirty="0" smtClean="0"/>
              <a:t>Milieufactoren</a:t>
            </a:r>
          </a:p>
          <a:p>
            <a:pPr lvl="1"/>
            <a:r>
              <a:rPr lang="nl-NL" sz="1900" dirty="0" smtClean="0"/>
              <a:t>Modificatie</a:t>
            </a:r>
          </a:p>
          <a:p>
            <a:endParaRPr lang="nl-NL" dirty="0" smtClean="0"/>
          </a:p>
          <a:p>
            <a:r>
              <a:rPr lang="nl-NL" sz="2200" dirty="0" smtClean="0">
                <a:solidFill>
                  <a:srgbClr val="FF0000"/>
                </a:solidFill>
              </a:rPr>
              <a:t>Chromosomen</a:t>
            </a:r>
          </a:p>
          <a:p>
            <a:pPr lvl="1"/>
            <a:r>
              <a:rPr lang="nl-NL" sz="1900" dirty="0" smtClean="0"/>
              <a:t>46 chromosomen gerangschikt = </a:t>
            </a:r>
            <a:r>
              <a:rPr lang="nl-NL" sz="1900" dirty="0" smtClean="0">
                <a:solidFill>
                  <a:srgbClr val="FF0000"/>
                </a:solidFill>
              </a:rPr>
              <a:t>karyogram</a:t>
            </a:r>
          </a:p>
          <a:p>
            <a:pPr lvl="1"/>
            <a:r>
              <a:rPr lang="nl-NL" sz="1900" dirty="0" smtClean="0"/>
              <a:t>23 chromosomenparen van 2 </a:t>
            </a:r>
            <a:r>
              <a:rPr lang="nl-NL" sz="1900" dirty="0" smtClean="0">
                <a:solidFill>
                  <a:srgbClr val="FF0000"/>
                </a:solidFill>
              </a:rPr>
              <a:t>homologe</a:t>
            </a:r>
            <a:r>
              <a:rPr lang="nl-NL" sz="1900" dirty="0" smtClean="0"/>
              <a:t> chromosomen</a:t>
            </a:r>
          </a:p>
          <a:p>
            <a:pPr lvl="1"/>
            <a:r>
              <a:rPr lang="nl-NL" sz="1900" dirty="0" smtClean="0"/>
              <a:t>44 </a:t>
            </a:r>
            <a:r>
              <a:rPr lang="nl-NL" sz="1900" dirty="0" err="1" smtClean="0">
                <a:solidFill>
                  <a:srgbClr val="FF0000"/>
                </a:solidFill>
              </a:rPr>
              <a:t>autosomen</a:t>
            </a:r>
            <a:endParaRPr lang="nl-NL" sz="1900" dirty="0" smtClean="0">
              <a:solidFill>
                <a:srgbClr val="FF0000"/>
              </a:solidFill>
            </a:endParaRPr>
          </a:p>
          <a:p>
            <a:pPr lvl="1"/>
            <a:r>
              <a:rPr lang="nl-NL" sz="1900" dirty="0" smtClean="0"/>
              <a:t>2 </a:t>
            </a:r>
            <a:r>
              <a:rPr lang="nl-NL" sz="1900" dirty="0" smtClean="0">
                <a:solidFill>
                  <a:srgbClr val="FF0000"/>
                </a:solidFill>
              </a:rPr>
              <a:t>geslachtschromosomen</a:t>
            </a:r>
          </a:p>
          <a:p>
            <a:pPr lvl="1"/>
            <a:endParaRPr lang="nl-NL" sz="2000" dirty="0" smtClean="0">
              <a:solidFill>
                <a:srgbClr val="FF0000"/>
              </a:solidFill>
            </a:endParaRPr>
          </a:p>
          <a:p>
            <a:pPr lvl="1"/>
            <a:r>
              <a:rPr lang="nl-NL" sz="1900" dirty="0"/>
              <a:t>E</a:t>
            </a:r>
            <a:r>
              <a:rPr lang="nl-NL" sz="1900" dirty="0" smtClean="0"/>
              <a:t>én lang DNA-molecuul (5); twee ketens</a:t>
            </a:r>
          </a:p>
          <a:p>
            <a:pPr lvl="1"/>
            <a:r>
              <a:rPr lang="nl-NL" sz="1900" dirty="0" smtClean="0"/>
              <a:t>Alle DNA-moleculen in een cel = </a:t>
            </a:r>
            <a:r>
              <a:rPr lang="nl-NL" sz="1900" dirty="0" smtClean="0">
                <a:solidFill>
                  <a:srgbClr val="FF0000"/>
                </a:solidFill>
              </a:rPr>
              <a:t>genoom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FE6"/>
              </a:clrFrom>
              <a:clrTo>
                <a:srgbClr val="F1FFE6">
                  <a:alpha val="0"/>
                </a:srgbClr>
              </a:clrTo>
            </a:clrChange>
          </a:blip>
          <a:srcRect r="25390"/>
          <a:stretch/>
        </p:blipFill>
        <p:spPr>
          <a:xfrm>
            <a:off x="7661630" y="712519"/>
            <a:ext cx="4332449" cy="51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9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Bs1 fenotype &amp; genotype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1777794"/>
            <a:ext cx="10058400" cy="4761901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Nucleotiden</a:t>
            </a:r>
            <a:r>
              <a:rPr lang="nl-NL" dirty="0" smtClean="0"/>
              <a:t> (7+8+9)</a:t>
            </a:r>
          </a:p>
          <a:p>
            <a:pPr lvl="1"/>
            <a:r>
              <a:rPr lang="nl-NL" dirty="0" smtClean="0"/>
              <a:t>Fosfaatgroep (9)</a:t>
            </a:r>
          </a:p>
          <a:p>
            <a:pPr lvl="1"/>
            <a:r>
              <a:rPr lang="nl-NL" dirty="0" err="1" smtClean="0"/>
              <a:t>Desoxyribose</a:t>
            </a:r>
            <a:r>
              <a:rPr lang="nl-NL" dirty="0" smtClean="0"/>
              <a:t> (8)</a:t>
            </a:r>
          </a:p>
          <a:p>
            <a:pPr lvl="1"/>
            <a:r>
              <a:rPr lang="nl-NL" dirty="0" smtClean="0"/>
              <a:t>Stikstofbase (7)</a:t>
            </a:r>
          </a:p>
          <a:p>
            <a:pPr lvl="2"/>
            <a:r>
              <a:rPr lang="nl-NL" sz="1800" dirty="0" smtClean="0"/>
              <a:t>Adenine</a:t>
            </a:r>
          </a:p>
          <a:p>
            <a:pPr lvl="2"/>
            <a:r>
              <a:rPr lang="nl-NL" sz="1800" dirty="0" smtClean="0"/>
              <a:t>Thymine</a:t>
            </a:r>
          </a:p>
          <a:p>
            <a:pPr lvl="2"/>
            <a:r>
              <a:rPr lang="nl-NL" sz="1800" dirty="0" smtClean="0"/>
              <a:t>Cytosine</a:t>
            </a:r>
          </a:p>
          <a:p>
            <a:pPr lvl="2"/>
            <a:r>
              <a:rPr lang="nl-NL" sz="1800" dirty="0" smtClean="0"/>
              <a:t>Guanine</a:t>
            </a:r>
          </a:p>
          <a:p>
            <a:pPr marL="548640" lvl="2" indent="0">
              <a:buNone/>
            </a:pPr>
            <a:r>
              <a:rPr lang="nl-NL" sz="18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nl-NL" sz="1800" dirty="0" smtClean="0">
                <a:sym typeface="Wingdings"/>
              </a:rPr>
              <a:t> </a:t>
            </a:r>
            <a:r>
              <a:rPr lang="nl-NL" sz="1800" dirty="0" smtClean="0">
                <a:solidFill>
                  <a:srgbClr val="FF0000"/>
                </a:solidFill>
              </a:rPr>
              <a:t>DNA-sequentie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Gen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Locus </a:t>
            </a:r>
            <a:r>
              <a:rPr lang="mr-IN" dirty="0" smtClean="0"/>
              <a:t>–</a:t>
            </a:r>
            <a:r>
              <a:rPr lang="nl-NL" dirty="0" smtClean="0"/>
              <a:t> plaats van het gen op het chromosoom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Allel</a:t>
            </a:r>
            <a:r>
              <a:rPr lang="nl-NL" dirty="0" smtClean="0"/>
              <a:t> </a:t>
            </a:r>
            <a:r>
              <a:rPr lang="mr-IN" dirty="0" smtClean="0"/>
              <a:t>–</a:t>
            </a:r>
            <a:r>
              <a:rPr lang="nl-NL" dirty="0" smtClean="0"/>
              <a:t> variatie binnen een gen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Genexpressie </a:t>
            </a:r>
            <a:r>
              <a:rPr lang="nl-NL" dirty="0" smtClean="0"/>
              <a:t>(=aan) / </a:t>
            </a:r>
            <a:r>
              <a:rPr lang="nl-NL" dirty="0" err="1" smtClean="0">
                <a:solidFill>
                  <a:srgbClr val="FF0000"/>
                </a:solidFill>
              </a:rPr>
              <a:t>Inactivatie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(=uit)</a:t>
            </a:r>
          </a:p>
          <a:p>
            <a:pPr lvl="1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FE6"/>
              </a:clrFrom>
              <a:clrTo>
                <a:srgbClr val="F1FFE6">
                  <a:alpha val="0"/>
                </a:srgbClr>
              </a:clrTo>
            </a:clrChange>
          </a:blip>
          <a:srcRect r="25390"/>
          <a:stretch/>
        </p:blipFill>
        <p:spPr>
          <a:xfrm>
            <a:off x="7661629" y="705989"/>
            <a:ext cx="4332449" cy="512364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042929" y="3039894"/>
            <a:ext cx="375260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34340" lvl="1" indent="-342900">
              <a:buFont typeface="Wingdings" charset="2"/>
              <a:buChar char="à"/>
            </a:pPr>
            <a:endParaRPr lang="nl-NL" sz="2000" dirty="0" smtClean="0"/>
          </a:p>
          <a:p>
            <a:pPr marL="91440" lvl="1"/>
            <a:r>
              <a:rPr lang="nl-NL" sz="2000" dirty="0"/>
              <a:t> </a:t>
            </a:r>
            <a:r>
              <a:rPr lang="nl-NL" sz="2000" dirty="0" smtClean="0"/>
              <a:t>    </a:t>
            </a:r>
            <a:r>
              <a:rPr lang="nl-NL" dirty="0" smtClean="0"/>
              <a:t>Basenparing </a:t>
            </a:r>
            <a:r>
              <a:rPr lang="nl-NL" dirty="0"/>
              <a:t>(AT / CG</a:t>
            </a:r>
            <a:r>
              <a:rPr lang="nl-NL" dirty="0" smtClean="0"/>
              <a:t>)</a:t>
            </a:r>
          </a:p>
          <a:p>
            <a:pPr marL="434340" lvl="1" indent="-342900">
              <a:buFont typeface="Wingdings" charset="2"/>
              <a:buChar char="à"/>
            </a:pPr>
            <a:endParaRPr lang="nl-NL" sz="2000" dirty="0"/>
          </a:p>
          <a:p>
            <a:pPr marL="891540" lvl="2" indent="-342900">
              <a:buFont typeface="Wingdings" charset="2"/>
              <a:buChar char="à"/>
            </a:pPr>
            <a:endParaRPr lang="nl-NL" sz="2000" dirty="0" smtClean="0"/>
          </a:p>
        </p:txBody>
      </p:sp>
      <p:sp>
        <p:nvSpPr>
          <p:cNvPr id="7" name="Rechteraccolade 6"/>
          <p:cNvSpPr/>
          <p:nvPr/>
        </p:nvSpPr>
        <p:spPr>
          <a:xfrm>
            <a:off x="3126364" y="3147110"/>
            <a:ext cx="249382" cy="1199407"/>
          </a:xfrm>
          <a:prstGeom prst="rightBrace">
            <a:avLst>
              <a:gd name="adj1" fmla="val 72101"/>
              <a:gd name="adj2" fmla="val 3409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Bs2 genenparen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Homozygoot</a:t>
            </a:r>
            <a:r>
              <a:rPr lang="mr-IN" dirty="0" smtClean="0"/>
              <a:t>–</a:t>
            </a:r>
            <a:r>
              <a:rPr lang="nl-NL" dirty="0" smtClean="0"/>
              <a:t> AA / </a:t>
            </a:r>
            <a:r>
              <a:rPr lang="nl-NL" dirty="0" err="1" smtClean="0"/>
              <a:t>aa</a:t>
            </a: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Heterozygoot</a:t>
            </a:r>
            <a:r>
              <a:rPr lang="nl-NL" dirty="0" smtClean="0"/>
              <a:t> - Aa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Dominant</a:t>
            </a:r>
            <a:r>
              <a:rPr lang="nl-NL" dirty="0" smtClean="0"/>
              <a:t> allel - A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Recessief</a:t>
            </a:r>
            <a:r>
              <a:rPr lang="nl-NL" dirty="0" smtClean="0"/>
              <a:t> allel </a:t>
            </a:r>
            <a:r>
              <a:rPr lang="mr-IN" dirty="0" smtClean="0"/>
              <a:t>–</a:t>
            </a:r>
            <a:r>
              <a:rPr lang="nl-NL" dirty="0" smtClean="0"/>
              <a:t> a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206" y="201021"/>
            <a:ext cx="6721354" cy="38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2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5124" y="491533"/>
            <a:ext cx="10058400" cy="586296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Onvolledig dominant </a:t>
            </a:r>
            <a:r>
              <a:rPr lang="mr-IN" dirty="0"/>
              <a:t>–</a:t>
            </a:r>
            <a:r>
              <a:rPr lang="nl-NL" dirty="0"/>
              <a:t> oogkleur Bruin B / blauw b </a:t>
            </a:r>
            <a:r>
              <a:rPr lang="nl-NL" dirty="0">
                <a:sym typeface="Wingdings"/>
              </a:rPr>
              <a:t> BB donkerder bruin dan </a:t>
            </a:r>
            <a:r>
              <a:rPr lang="nl-NL" dirty="0" err="1" smtClean="0">
                <a:sym typeface="Wingdings"/>
              </a:rPr>
              <a:t>Bb</a:t>
            </a:r>
            <a:endParaRPr lang="nl-NL" dirty="0" smtClean="0">
              <a:sym typeface="Wingdings"/>
            </a:endParaRPr>
          </a:p>
          <a:p>
            <a:endParaRPr lang="nl-NL" dirty="0">
              <a:sym typeface="Wingdings"/>
            </a:endParaRPr>
          </a:p>
          <a:p>
            <a:endParaRPr lang="nl-NL" dirty="0" smtClean="0">
              <a:sym typeface="Wingdings"/>
            </a:endParaRPr>
          </a:p>
          <a:p>
            <a:endParaRPr lang="nl-NL" dirty="0">
              <a:sym typeface="Wingdings"/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Intermediair </a:t>
            </a:r>
            <a:r>
              <a:rPr lang="mr-IN" dirty="0"/>
              <a:t>–</a:t>
            </a:r>
            <a:r>
              <a:rPr lang="nl-NL" dirty="0"/>
              <a:t> bloemkleur Rood R / Wit W </a:t>
            </a:r>
            <a:r>
              <a:rPr lang="nl-NL" dirty="0">
                <a:sym typeface="Wingdings"/>
              </a:rPr>
              <a:t> RW </a:t>
            </a:r>
            <a:r>
              <a:rPr lang="nl-NL" dirty="0" smtClean="0">
                <a:sym typeface="Wingdings"/>
              </a:rPr>
              <a:t>roze</a:t>
            </a:r>
          </a:p>
          <a:p>
            <a:endParaRPr lang="nl-NL" dirty="0">
              <a:sym typeface="Wingdings"/>
            </a:endParaRPr>
          </a:p>
          <a:p>
            <a:endParaRPr lang="nl-NL" dirty="0" smtClean="0">
              <a:sym typeface="Wingdings"/>
            </a:endParaRPr>
          </a:p>
          <a:p>
            <a:endParaRPr lang="nl-NL" dirty="0"/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err="1" smtClean="0">
                <a:solidFill>
                  <a:srgbClr val="FF0000"/>
                </a:solidFill>
              </a:rPr>
              <a:t>Codominant</a:t>
            </a:r>
            <a:r>
              <a:rPr lang="nl-NL" dirty="0" smtClean="0"/>
              <a:t> </a:t>
            </a:r>
            <a:r>
              <a:rPr lang="mr-IN" dirty="0"/>
              <a:t>–</a:t>
            </a:r>
            <a:r>
              <a:rPr lang="nl-NL" dirty="0"/>
              <a:t> bloem met zowel rode als witte kleuren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-1" t="37609" r="1800" b="41631"/>
          <a:stretch/>
        </p:blipFill>
        <p:spPr>
          <a:xfrm>
            <a:off x="1658909" y="1047522"/>
            <a:ext cx="8979468" cy="14236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3966" t="72904" r="8186" b="3484"/>
          <a:stretch/>
        </p:blipFill>
        <p:spPr>
          <a:xfrm>
            <a:off x="2132228" y="3027198"/>
            <a:ext cx="8032831" cy="161929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752" y="4924491"/>
            <a:ext cx="1746821" cy="17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7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74</TotalTime>
  <Words>161</Words>
  <Application>Microsoft Macintosh PowerPoint</Application>
  <PresentationFormat>Breedbeeld</PresentationFormat>
  <Paragraphs>48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Calibri</vt:lpstr>
      <vt:lpstr>Mangal</vt:lpstr>
      <vt:lpstr>Rockwell</vt:lpstr>
      <vt:lpstr>Rockwell Condensed</vt:lpstr>
      <vt:lpstr>Rockwell Extra Bold</vt:lpstr>
      <vt:lpstr>Wingdings</vt:lpstr>
      <vt:lpstr>Houttype</vt:lpstr>
      <vt:lpstr>Genetica</vt:lpstr>
      <vt:lpstr>Bs1 fenotype &amp; genotype</vt:lpstr>
      <vt:lpstr>Bs1 fenotype &amp; genotype</vt:lpstr>
      <vt:lpstr>Bs2 genenparen</vt:lpstr>
      <vt:lpstr>PowerPoint-presentatie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Genetica</dc:title>
  <dc:creator>Bas Steenbergen</dc:creator>
  <cp:lastModifiedBy>Bas Steenbergen</cp:lastModifiedBy>
  <cp:revision>10</cp:revision>
  <dcterms:created xsi:type="dcterms:W3CDTF">2017-11-09T13:30:54Z</dcterms:created>
  <dcterms:modified xsi:type="dcterms:W3CDTF">2017-11-09T14:45:48Z</dcterms:modified>
</cp:coreProperties>
</file>