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55"/>
    <p:restoredTop sz="94627"/>
  </p:normalViewPr>
  <p:slideViewPr>
    <p:cSldViewPr snapToGrid="0" snapToObjects="1">
      <p:cViewPr varScale="1">
        <p:scale>
          <a:sx n="108" d="100"/>
          <a:sy n="108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FSQfVkl9L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tv.nl/video/gedrag-bestuderen-wat-beinvloedt-het-gedrag-van-dieren/#q=gedra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h1SVdrubs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kw55VoLwh4" TargetMode="External"/><Relationship Id="rId2" Type="http://schemas.openxmlformats.org/officeDocument/2006/relationships/hyperlink" Target="https://youtu.be/H-4Lu5PPKi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C7q6wE89yE" TargetMode="External"/><Relationship Id="rId2" Type="http://schemas.openxmlformats.org/officeDocument/2006/relationships/hyperlink" Target="https://youtu.be/nnYN5v5VTA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iVualsNtgDs" TargetMode="External"/><Relationship Id="rId4" Type="http://schemas.openxmlformats.org/officeDocument/2006/relationships/hyperlink" Target="https://youtu.be/VSSgNT7FIT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4.tiff"/><Relationship Id="rId7" Type="http://schemas.openxmlformats.org/officeDocument/2006/relationships/hyperlink" Target="https://youtu.be/d_yYC5r8xMI" TargetMode="External"/><Relationship Id="rId2" Type="http://schemas.openxmlformats.org/officeDocument/2006/relationships/hyperlink" Target="https://youtu.be/ZU0qHLS4x1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hyperlink" Target="https://youtu.be/UNKbK8cQrjY" TargetMode="External"/><Relationship Id="rId4" Type="http://schemas.openxmlformats.org/officeDocument/2006/relationships/image" Target="../media/image1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2B7F2-2F17-4249-A76F-16962437D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Waarneming &amp; gedrag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A2AC02-100D-C944-BDAB-874EF4CA7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470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3DD3F-EAD0-0342-BDF3-DCE148D6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Oogafwijking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4AF25E-1966-FE41-9D4A-D11F33CD6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75" y="1644821"/>
            <a:ext cx="9492160" cy="4805406"/>
          </a:xfrm>
        </p:spPr>
      </p:pic>
    </p:spTree>
    <p:extLst>
      <p:ext uri="{BB962C8B-B14F-4D97-AF65-F5344CB8AC3E}">
        <p14:creationId xmlns:p14="http://schemas.microsoft.com/office/powerpoint/2010/main" val="117712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C9834-5088-EC4F-8628-80A589CE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Pupilreflex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BEC5EED-6CF5-E148-B05A-06E0BF6EA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855" y="1834166"/>
            <a:ext cx="10629878" cy="4171218"/>
          </a:xfrm>
        </p:spPr>
      </p:pic>
    </p:spTree>
    <p:extLst>
      <p:ext uri="{BB962C8B-B14F-4D97-AF65-F5344CB8AC3E}">
        <p14:creationId xmlns:p14="http://schemas.microsoft.com/office/powerpoint/2010/main" val="230984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51B98-B4E9-A947-9610-6C49D4F4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Stereoscopie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FD23CB-941E-A446-A53A-BF1F9DB52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2" t="1384" r="2083" b="2251"/>
          <a:stretch/>
        </p:blipFill>
        <p:spPr>
          <a:xfrm>
            <a:off x="3631732" y="1112107"/>
            <a:ext cx="8329608" cy="5535827"/>
          </a:xfrm>
        </p:spPr>
      </p:pic>
    </p:spTree>
    <p:extLst>
      <p:ext uri="{BB962C8B-B14F-4D97-AF65-F5344CB8AC3E}">
        <p14:creationId xmlns:p14="http://schemas.microsoft.com/office/powerpoint/2010/main" val="137915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1E5C6-357C-CA4B-B28A-E760CACC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AA2884-7D0C-1B4C-A17B-E945623A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7272"/>
            <a:ext cx="11019592" cy="44177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Ethologie</a:t>
            </a:r>
            <a:r>
              <a:rPr lang="nl-NL" dirty="0"/>
              <a:t> = studie van gedrag</a:t>
            </a:r>
          </a:p>
          <a:p>
            <a:r>
              <a:rPr lang="nl-NL" u="sng" dirty="0"/>
              <a:t>Gedrag</a:t>
            </a:r>
            <a:r>
              <a:rPr lang="nl-NL" dirty="0"/>
              <a:t> = alle waarneembare activiteiten van een dier of mens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>
                <a:sym typeface="Wingdings" pitchFamily="2" charset="2"/>
              </a:rPr>
              <a:t>v</a:t>
            </a:r>
            <a:r>
              <a:rPr lang="nl-NL" dirty="0"/>
              <a:t>aak gericht op handhaven / verbeteren van fysiologische toestand / omgevingssituatie</a:t>
            </a:r>
          </a:p>
          <a:p>
            <a:pPr lvl="1"/>
            <a:endParaRPr lang="nl-NL" dirty="0"/>
          </a:p>
          <a:p>
            <a:pPr lvl="1"/>
            <a:r>
              <a:rPr lang="nl-NL" dirty="0">
                <a:solidFill>
                  <a:schemeClr val="bg1"/>
                </a:solidFill>
              </a:rPr>
              <a:t>Adequaat gedrag </a:t>
            </a:r>
            <a:r>
              <a:rPr lang="nl-NL" dirty="0"/>
              <a:t>= gedrag dat goed is aangepast aan omstandigheden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Opgebouwd uit opeenvolgende handelingen = </a:t>
            </a:r>
            <a:r>
              <a:rPr lang="nl-NL" dirty="0">
                <a:solidFill>
                  <a:schemeClr val="bg1"/>
                </a:solidFill>
              </a:rPr>
              <a:t>gedragselementen</a:t>
            </a:r>
          </a:p>
          <a:p>
            <a:pPr lvl="2"/>
            <a:r>
              <a:rPr lang="nl-NL" dirty="0"/>
              <a:t>Handelingen met een gemeenschappelijk doel = </a:t>
            </a:r>
            <a:r>
              <a:rPr lang="nl-NL" dirty="0">
                <a:solidFill>
                  <a:schemeClr val="bg1"/>
                </a:solidFill>
              </a:rPr>
              <a:t>gedragssysteem</a:t>
            </a:r>
            <a:r>
              <a:rPr lang="nl-NL" dirty="0"/>
              <a:t> bv voorplantingsgedrag</a:t>
            </a:r>
          </a:p>
          <a:p>
            <a:pPr lvl="2"/>
            <a:r>
              <a:rPr lang="nl-NL" dirty="0"/>
              <a:t>Effect van de ene handeling leidt tot de volgende handeling = </a:t>
            </a:r>
            <a:r>
              <a:rPr lang="nl-NL" dirty="0">
                <a:solidFill>
                  <a:schemeClr val="bg1"/>
                </a:solidFill>
              </a:rPr>
              <a:t>gedragsketen </a:t>
            </a:r>
            <a:r>
              <a:rPr lang="nl-NL" dirty="0"/>
              <a:t>bv </a:t>
            </a:r>
            <a:r>
              <a:rPr lang="nl-NL" dirty="0">
                <a:hlinkClick r:id="rId2"/>
              </a:rPr>
              <a:t>balts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lvl="2"/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93353-E877-5E42-815F-A21AC486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Ethogram</a:t>
            </a:r>
            <a:r>
              <a:rPr lang="nl-NL" dirty="0"/>
              <a:t> &amp; protocol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A9234-4C4B-E74B-BFA3-BF65274F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Gedrag bestuderen</a:t>
            </a:r>
            <a:endParaRPr lang="nl-NL" dirty="0"/>
          </a:p>
          <a:p>
            <a:endParaRPr lang="nl-NL" dirty="0"/>
          </a:p>
          <a:p>
            <a:r>
              <a:rPr lang="nl-NL" dirty="0" err="1">
                <a:solidFill>
                  <a:schemeClr val="bg1"/>
                </a:solidFill>
              </a:rPr>
              <a:t>Ethogram</a:t>
            </a:r>
            <a:r>
              <a:rPr lang="nl-NL" dirty="0"/>
              <a:t> = een objectieve beschrijving van verschillende handelingen die bij een diersoort kunnen voorkomen</a:t>
            </a:r>
          </a:p>
          <a:p>
            <a:endParaRPr lang="nl-NL" dirty="0"/>
          </a:p>
          <a:p>
            <a:r>
              <a:rPr lang="nl-NL" dirty="0">
                <a:solidFill>
                  <a:schemeClr val="bg1"/>
                </a:solidFill>
              </a:rPr>
              <a:t>Protocol</a:t>
            </a:r>
            <a:r>
              <a:rPr lang="nl-NL" dirty="0"/>
              <a:t> = een lijst van achtereenvolgens waargenomen handelingen van een dier.</a:t>
            </a:r>
          </a:p>
        </p:txBody>
      </p:sp>
    </p:spTree>
    <p:extLst>
      <p:ext uri="{BB962C8B-B14F-4D97-AF65-F5344CB8AC3E}">
        <p14:creationId xmlns:p14="http://schemas.microsoft.com/office/powerpoint/2010/main" val="313251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Vorming van gedrag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2416969"/>
            <a:ext cx="74485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Prikkels en motivatie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154114"/>
            <a:ext cx="9613861" cy="4422531"/>
          </a:xfrm>
        </p:spPr>
        <p:txBody>
          <a:bodyPr/>
          <a:lstStyle/>
          <a:p>
            <a:r>
              <a:rPr lang="nl-NL" dirty="0"/>
              <a:t>Motivatie – de bereidheid om een bepaald gedragssysteem uit te voeren</a:t>
            </a:r>
          </a:p>
          <a:p>
            <a:r>
              <a:rPr lang="nl-NL" dirty="0"/>
              <a:t>Periodieke invloeden – regelmatig terugkerende schommelingen in het interne of externe milieu</a:t>
            </a:r>
          </a:p>
          <a:p>
            <a:r>
              <a:rPr lang="nl-NL" dirty="0"/>
              <a:t>Voortplantingsprikkel, bv verandering van concentratie geslachtshormonen</a:t>
            </a:r>
          </a:p>
          <a:p>
            <a:r>
              <a:rPr lang="nl-NL" dirty="0"/>
              <a:t>Biologische klok </a:t>
            </a:r>
          </a:p>
          <a:p>
            <a:r>
              <a:rPr lang="nl-NL" dirty="0"/>
              <a:t>Sleutelprikkels – speelt een doorslaggevende rol bij het vormen van bepaald gedrag</a:t>
            </a:r>
          </a:p>
          <a:p>
            <a:r>
              <a:rPr lang="nl-NL" dirty="0" err="1">
                <a:hlinkClick r:id="rId2"/>
              </a:rPr>
              <a:t>Supranormale</a:t>
            </a:r>
            <a:r>
              <a:rPr lang="nl-NL" dirty="0">
                <a:hlinkClick r:id="rId2"/>
              </a:rPr>
              <a:t> prikkels </a:t>
            </a:r>
            <a:r>
              <a:rPr lang="nl-NL" dirty="0"/>
              <a:t>– prikkels die een sterkere motivatie en grotere kans op respons opwekken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86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Aangepast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Leren:</a:t>
            </a:r>
          </a:p>
          <a:p>
            <a:pPr lvl="1"/>
            <a:r>
              <a:rPr lang="nl-NL" dirty="0"/>
              <a:t>Inprenting</a:t>
            </a:r>
          </a:p>
          <a:p>
            <a:pPr lvl="1"/>
            <a:r>
              <a:rPr lang="nl-NL" dirty="0"/>
              <a:t>Gewenning</a:t>
            </a:r>
          </a:p>
          <a:p>
            <a:pPr lvl="1"/>
            <a:r>
              <a:rPr lang="nl-NL" dirty="0"/>
              <a:t>Conditionering</a:t>
            </a:r>
          </a:p>
          <a:p>
            <a:pPr lvl="1"/>
            <a:r>
              <a:rPr lang="nl-NL" dirty="0"/>
              <a:t>Inzicht</a:t>
            </a:r>
          </a:p>
          <a:p>
            <a:pPr lvl="1"/>
            <a:r>
              <a:rPr lang="nl-NL" dirty="0"/>
              <a:t>Imitatie</a:t>
            </a:r>
          </a:p>
          <a:p>
            <a:pPr lvl="1"/>
            <a:endParaRPr lang="nl-NL" dirty="0"/>
          </a:p>
          <a:p>
            <a:pPr lvl="1"/>
            <a:endParaRPr lang="nl-NL" i="1" dirty="0"/>
          </a:p>
          <a:p>
            <a:pPr lvl="1"/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35441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67A63-80F2-7F46-B5CB-17C621F9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79DBA-228C-9B42-9841-23CACF302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Kluger Hans</a:t>
            </a:r>
          </a:p>
          <a:p>
            <a:endParaRPr lang="nl-NL" dirty="0">
              <a:hlinkClick r:id="rId3"/>
            </a:endParaRPr>
          </a:p>
          <a:p>
            <a:r>
              <a:rPr lang="nl-NL" dirty="0">
                <a:hlinkClick r:id="rId3"/>
              </a:rPr>
              <a:t>Inprenting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Leren in een bepaalde, korte periode (gevoelige periode). 	</a:t>
            </a:r>
          </a:p>
          <a:p>
            <a:pPr lvl="1"/>
            <a:r>
              <a:rPr lang="nl-NL" dirty="0"/>
              <a:t>Herkennen van ouders / soortgenoten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Gewenning </a:t>
            </a:r>
          </a:p>
          <a:p>
            <a:pPr lvl="1"/>
            <a:r>
              <a:rPr lang="nl-NL" dirty="0"/>
              <a:t>Reactie op een prikkel neemt af bij herhaaldelijke toediening.</a:t>
            </a:r>
          </a:p>
          <a:p>
            <a:pPr lvl="1"/>
            <a:r>
              <a:rPr lang="nl-NL" dirty="0"/>
              <a:t>Kleding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7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C343D-3E62-7044-B759-EEEBE573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A42CC8-2DF9-9545-8A97-9D029CE3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3517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Conditionering </a:t>
            </a:r>
          </a:p>
          <a:p>
            <a:pPr lvl="1"/>
            <a:r>
              <a:rPr lang="nl-NL" dirty="0"/>
              <a:t>Leren door belonen of straffen</a:t>
            </a:r>
          </a:p>
          <a:p>
            <a:pPr lvl="1"/>
            <a:r>
              <a:rPr lang="nl-NL" dirty="0">
                <a:hlinkClick r:id="rId2"/>
              </a:rPr>
              <a:t>Pavlov</a:t>
            </a:r>
            <a:r>
              <a:rPr lang="nl-NL" dirty="0"/>
              <a:t> – hond kwijlt bij horen bel</a:t>
            </a:r>
          </a:p>
          <a:p>
            <a:pPr lvl="1"/>
            <a:r>
              <a:rPr lang="nl-NL" dirty="0">
                <a:hlinkClick r:id="rId3"/>
              </a:rPr>
              <a:t>Skinner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Proefondervindelijk leren / </a:t>
            </a:r>
            <a:r>
              <a:rPr lang="nl-NL" dirty="0">
                <a:hlinkClick r:id="rId4"/>
              </a:rPr>
              <a:t>trial-and-error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Imitatie </a:t>
            </a:r>
          </a:p>
          <a:p>
            <a:pPr lvl="1"/>
            <a:r>
              <a:rPr lang="nl-NL" dirty="0"/>
              <a:t>Nabootsen</a:t>
            </a:r>
          </a:p>
          <a:p>
            <a:pPr lvl="1"/>
            <a:r>
              <a:rPr lang="nl-NL" dirty="0"/>
              <a:t>Zang van vogels </a:t>
            </a:r>
          </a:p>
          <a:p>
            <a:pPr marL="457200" lvl="1" indent="0">
              <a:buNone/>
            </a:pPr>
            <a:r>
              <a:rPr lang="nl-NL" dirty="0"/>
              <a:t> </a:t>
            </a:r>
          </a:p>
          <a:p>
            <a:r>
              <a:rPr lang="nl-NL" dirty="0">
                <a:hlinkClick r:id="rId5"/>
              </a:rPr>
              <a:t>Inzicht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ervaringen uit het verleden combineren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14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EEF44-4BFB-C545-A4DF-6917A436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Waarneming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115D8-BA7A-084E-8E49-FE8506BC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Zintuigstelsel</a:t>
            </a:r>
          </a:p>
          <a:p>
            <a:pPr lvl="1"/>
            <a:r>
              <a:rPr lang="nl-NL" dirty="0"/>
              <a:t>interne / externe prikkels</a:t>
            </a:r>
          </a:p>
          <a:p>
            <a:pPr lvl="1"/>
            <a:r>
              <a:rPr lang="nl-NL" dirty="0"/>
              <a:t>receptoren</a:t>
            </a:r>
          </a:p>
          <a:p>
            <a:pPr lvl="2"/>
            <a:r>
              <a:rPr lang="nl-NL" dirty="0"/>
              <a:t>mechanisch:</a:t>
            </a:r>
          </a:p>
          <a:p>
            <a:pPr lvl="3"/>
            <a:r>
              <a:rPr lang="nl-NL" dirty="0"/>
              <a:t>gehoor &amp; evenwicht - oor</a:t>
            </a:r>
          </a:p>
          <a:p>
            <a:pPr lvl="3"/>
            <a:r>
              <a:rPr lang="nl-NL" dirty="0"/>
              <a:t>tast &amp; druk - opperhuid</a:t>
            </a:r>
          </a:p>
          <a:p>
            <a:pPr lvl="2"/>
            <a:r>
              <a:rPr lang="nl-NL" dirty="0"/>
              <a:t>chemisch:</a:t>
            </a:r>
          </a:p>
          <a:p>
            <a:pPr lvl="3"/>
            <a:r>
              <a:rPr lang="nl-NL" dirty="0"/>
              <a:t>smaak - tong</a:t>
            </a:r>
          </a:p>
          <a:p>
            <a:pPr lvl="3"/>
            <a:r>
              <a:rPr lang="nl-NL" dirty="0"/>
              <a:t>reuk - neus</a:t>
            </a:r>
          </a:p>
          <a:p>
            <a:pPr lvl="2"/>
            <a:r>
              <a:rPr lang="nl-NL" dirty="0"/>
              <a:t>temperatuur</a:t>
            </a:r>
          </a:p>
          <a:p>
            <a:pPr lvl="2"/>
            <a:r>
              <a:rPr lang="nl-NL" dirty="0"/>
              <a:t>pijn</a:t>
            </a:r>
          </a:p>
          <a:p>
            <a:pPr lvl="2"/>
            <a:r>
              <a:rPr lang="nl-NL" dirty="0"/>
              <a:t>licht - oog</a:t>
            </a:r>
          </a:p>
        </p:txBody>
      </p:sp>
    </p:spTree>
    <p:extLst>
      <p:ext uri="{BB962C8B-B14F-4D97-AF65-F5344CB8AC3E}">
        <p14:creationId xmlns:p14="http://schemas.microsoft.com/office/powerpoint/2010/main" val="161894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0FA08-C136-DE41-BF78-791E4348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Sociaal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62883-280A-084D-A2D2-825906FB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= gedrag van soortgenoten ten op zicht van elkaar</a:t>
            </a:r>
          </a:p>
          <a:p>
            <a:r>
              <a:rPr lang="nl-NL" dirty="0"/>
              <a:t>Signalen = handelingen soortgenoot = prikkels</a:t>
            </a:r>
          </a:p>
          <a:p>
            <a:pPr lvl="1"/>
            <a:r>
              <a:rPr lang="nl-NL" dirty="0"/>
              <a:t>Kleuren, geuren, geluiden, houdingen, gebaren, taal</a:t>
            </a:r>
          </a:p>
          <a:p>
            <a:pPr marL="457200" lvl="1" indent="0">
              <a:buNone/>
            </a:pPr>
            <a:endParaRPr lang="nl-NL" dirty="0"/>
          </a:p>
          <a:p>
            <a:pPr>
              <a:buFont typeface="Wingdings" pitchFamily="2" charset="2"/>
              <a:buChar char="à"/>
            </a:pPr>
            <a:r>
              <a:rPr lang="nl-NL" dirty="0">
                <a:sym typeface="Wingdings" pitchFamily="2" charset="2"/>
              </a:rPr>
              <a:t>Voortplantingsgedrag</a:t>
            </a:r>
          </a:p>
          <a:p>
            <a:pPr>
              <a:buFont typeface="Wingdings" pitchFamily="2" charset="2"/>
              <a:buChar char="à"/>
            </a:pPr>
            <a:r>
              <a:rPr lang="nl-NL" dirty="0">
                <a:sym typeface="Wingdings" pitchFamily="2" charset="2"/>
              </a:rPr>
              <a:t>Verzorgingsgedrag </a:t>
            </a:r>
          </a:p>
          <a:p>
            <a:pPr>
              <a:buFont typeface="Wingdings" pitchFamily="2" charset="2"/>
              <a:buChar char="à"/>
            </a:pPr>
            <a:r>
              <a:rPr lang="nl-NL" dirty="0">
                <a:sym typeface="Wingdings" pitchFamily="2" charset="2"/>
              </a:rPr>
              <a:t>Territoriumgedrag </a:t>
            </a:r>
          </a:p>
          <a:p>
            <a:pPr>
              <a:buFont typeface="Wingdings" pitchFamily="2" charset="2"/>
              <a:buChar char="à"/>
            </a:pPr>
            <a:r>
              <a:rPr lang="nl-NL" dirty="0">
                <a:sym typeface="Wingdings" pitchFamily="2" charset="2"/>
              </a:rPr>
              <a:t>Rangorde &amp; taakverdeling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06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00784-E6D3-7747-AD23-F526ADF2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Voortplantingsgedrag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38F78-63EE-3746-97BB-7D8FD909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549279" cy="3599316"/>
          </a:xfrm>
        </p:spPr>
        <p:txBody>
          <a:bodyPr/>
          <a:lstStyle/>
          <a:p>
            <a:r>
              <a:rPr lang="nl-NL" dirty="0"/>
              <a:t>Balts &amp; bronst</a:t>
            </a:r>
          </a:p>
          <a:p>
            <a:pPr lvl="1"/>
            <a:r>
              <a:rPr lang="nl-NL" dirty="0"/>
              <a:t>Opvallend, trekt partners aan, vergroot bereidheid tot paren</a:t>
            </a:r>
          </a:p>
          <a:p>
            <a:pPr lvl="1"/>
            <a:r>
              <a:rPr lang="nl-NL" dirty="0" err="1"/>
              <a:t>Soortspecifiek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Combinatie van handelingen uit andere gedragssystemen</a:t>
            </a:r>
          </a:p>
          <a:p>
            <a:pPr lvl="1"/>
            <a:r>
              <a:rPr lang="nl-NL" dirty="0"/>
              <a:t>Handelingen zijn overdreven, omgevormd en/of versneld </a:t>
            </a:r>
            <a:r>
              <a:rPr lang="nl-NL" dirty="0">
                <a:sym typeface="Wingdings" pitchFamily="2" charset="2"/>
              </a:rPr>
              <a:t> signaalfunctie</a:t>
            </a:r>
            <a:endParaRPr lang="nl-NL" dirty="0"/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A6E12A98-14F2-9843-B334-E239DF2F1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70" b="11775"/>
          <a:stretch/>
        </p:blipFill>
        <p:spPr>
          <a:xfrm>
            <a:off x="193310" y="4683752"/>
            <a:ext cx="2595418" cy="19047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284186-1BEB-0540-9B88-98B81FCD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611" y="2494968"/>
            <a:ext cx="3155142" cy="3943928"/>
          </a:xfrm>
          <a:prstGeom prst="rect">
            <a:avLst/>
          </a:prstGeom>
        </p:spPr>
      </p:pic>
      <p:pic>
        <p:nvPicPr>
          <p:cNvPr id="6" name="Afbeelding 5">
            <a:hlinkClick r:id="rId5"/>
            <a:extLst>
              <a:ext uri="{FF2B5EF4-FFF2-40B4-BE49-F238E27FC236}">
                <a16:creationId xmlns:a16="http://schemas.microsoft.com/office/drawing/2014/main" id="{79D8D0FB-F85C-364C-8E96-51CF269772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11" r="17372"/>
          <a:stretch/>
        </p:blipFill>
        <p:spPr>
          <a:xfrm>
            <a:off x="2915592" y="4683752"/>
            <a:ext cx="1729048" cy="1904773"/>
          </a:xfrm>
          <a:prstGeom prst="rect">
            <a:avLst/>
          </a:prstGeom>
        </p:spPr>
      </p:pic>
      <p:pic>
        <p:nvPicPr>
          <p:cNvPr id="7" name="Afbeelding 6">
            <a:hlinkClick r:id="rId7"/>
            <a:extLst>
              <a:ext uri="{FF2B5EF4-FFF2-40B4-BE49-F238E27FC236}">
                <a16:creationId xmlns:a16="http://schemas.microsoft.com/office/drawing/2014/main" id="{173EE23D-310D-A947-B3B9-BFD9432DA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1504" y="4683753"/>
            <a:ext cx="1778925" cy="19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0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D0378-A990-7D42-AA17-783B6E62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Territoriumgedrag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C7F4D5-B27E-8844-87A4-BBD49EE2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verdedigen van een gebied tegen binnendringende soortgenoten</a:t>
            </a:r>
          </a:p>
          <a:p>
            <a:pPr lvl="1"/>
            <a:r>
              <a:rPr lang="nl-NL" dirty="0"/>
              <a:t>Aanvallen</a:t>
            </a:r>
          </a:p>
          <a:p>
            <a:pPr lvl="1"/>
            <a:r>
              <a:rPr lang="nl-NL" dirty="0"/>
              <a:t>Dreigen</a:t>
            </a:r>
          </a:p>
          <a:p>
            <a:pPr lvl="1"/>
            <a:r>
              <a:rPr lang="nl-NL" dirty="0"/>
              <a:t>Conflictgedrag – gedrag dat ontstaat wanneer voor meerdere gedragssystemen een even sterke motivatie bestaat. </a:t>
            </a:r>
          </a:p>
          <a:p>
            <a:pPr lvl="2"/>
            <a:r>
              <a:rPr lang="nl-NL" dirty="0"/>
              <a:t>Overspronggedrag – gedrag vertonen uit een ander gedragssysteem</a:t>
            </a:r>
          </a:p>
          <a:p>
            <a:pPr lvl="2"/>
            <a:r>
              <a:rPr lang="nl-NL" dirty="0" err="1"/>
              <a:t>Omgericht</a:t>
            </a:r>
            <a:r>
              <a:rPr lang="nl-NL" dirty="0"/>
              <a:t> gedrag – gedrag wordt ergens anders op gericht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341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110E2-CB06-FC41-A0C0-DEFD1190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Rangorde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03673-45A3-5444-9236-5D309D70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volgorde binnen een populatie van dominant naar minst dominant</a:t>
            </a:r>
          </a:p>
          <a:p>
            <a:r>
              <a:rPr lang="nl-NL" dirty="0"/>
              <a:t>Bij kippen: pikorde</a:t>
            </a:r>
          </a:p>
          <a:p>
            <a:r>
              <a:rPr lang="nl-NL" dirty="0"/>
              <a:t>Om conflicten te voorkomen</a:t>
            </a:r>
          </a:p>
          <a:p>
            <a:r>
              <a:rPr lang="nl-NL" dirty="0"/>
              <a:t>Hogerop komen: imponeergedrag / verzoeningsgedrag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82F9B2-93C8-4D47-879F-D640C85B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44" y="4670375"/>
            <a:ext cx="2659841" cy="19846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535308E-5658-3248-B0C2-81DBB149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0" y="4670375"/>
            <a:ext cx="3782711" cy="19846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A7FBFF-CFD3-3640-8F88-5895065E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480" y="2886504"/>
            <a:ext cx="3333404" cy="25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351E-59D4-E448-84E9-E5FEE89D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Statenvormende insecten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13928D-34A5-D144-A3FB-DB52785E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 populaties met een sterke taakverdeling.</a:t>
            </a:r>
          </a:p>
          <a:p>
            <a:pPr lvl="1"/>
            <a:r>
              <a:rPr lang="nl-NL" dirty="0"/>
              <a:t>Koningin – legt eieren:</a:t>
            </a:r>
          </a:p>
          <a:p>
            <a:pPr lvl="2"/>
            <a:r>
              <a:rPr lang="nl-NL" dirty="0"/>
              <a:t>Bevrucht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/>
              <a:t>Werkbij - verzamelt voedsel en verzorgt larven. </a:t>
            </a:r>
          </a:p>
          <a:p>
            <a:pPr lvl="2"/>
            <a:r>
              <a:rPr lang="nl-NL" dirty="0"/>
              <a:t>Onbevrucht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/>
              <a:t>Dar - bevrucht de koningin. 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AB5007-44C9-5E45-BA94-2CE5A804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89" y="3724143"/>
            <a:ext cx="4791363" cy="27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96335-B91B-354B-929A-74C58900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Impulsen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E0F1A-AEE0-6B47-BECD-6D2E436F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Prikkeldrempel </a:t>
            </a:r>
          </a:p>
          <a:p>
            <a:r>
              <a:rPr lang="nl-NL" dirty="0"/>
              <a:t>Adequate prikkel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Hoe sterker de prikkel, des te hoger de impulsfrequentie</a:t>
            </a:r>
          </a:p>
          <a:p>
            <a:endParaRPr lang="nl-NL" dirty="0"/>
          </a:p>
          <a:p>
            <a:r>
              <a:rPr lang="nl-NL" dirty="0"/>
              <a:t>Adaptatie / gewenning</a:t>
            </a:r>
          </a:p>
        </p:txBody>
      </p:sp>
    </p:spTree>
    <p:extLst>
      <p:ext uri="{BB962C8B-B14F-4D97-AF65-F5344CB8AC3E}">
        <p14:creationId xmlns:p14="http://schemas.microsoft.com/office/powerpoint/2010/main" val="214963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C6CC9-21AA-FB47-9004-F853654A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oog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042675-C260-B246-AADE-568BD2FA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11" y="753228"/>
            <a:ext cx="8069965" cy="59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2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78A29-E45D-9C4C-9FB8-1BBA77E7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Beeldvorming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3F5DF7-4AAC-F64B-B4FA-EB3D5AC65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483" y="2525943"/>
            <a:ext cx="7742635" cy="3603008"/>
          </a:xfrm>
        </p:spPr>
      </p:pic>
    </p:spTree>
    <p:extLst>
      <p:ext uri="{BB962C8B-B14F-4D97-AF65-F5344CB8AC3E}">
        <p14:creationId xmlns:p14="http://schemas.microsoft.com/office/powerpoint/2010/main" val="23667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AAA6E-F560-0E42-A428-4485160F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Netvlies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E29660-F323-A04D-B8A9-3C00F62B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100648"/>
            <a:ext cx="7845840" cy="4423719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Lichtreceptoren: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staafjes</a:t>
            </a:r>
          </a:p>
          <a:p>
            <a:pPr lvl="2"/>
            <a:r>
              <a:rPr lang="nl-NL" dirty="0"/>
              <a:t>95%</a:t>
            </a:r>
          </a:p>
          <a:p>
            <a:pPr lvl="2"/>
            <a:r>
              <a:rPr lang="nl-NL" dirty="0"/>
              <a:t>lage lichtdrempel</a:t>
            </a:r>
          </a:p>
          <a:p>
            <a:pPr lvl="2"/>
            <a:r>
              <a:rPr lang="nl-NL" dirty="0"/>
              <a:t>Gevoelig voor alle kleuren licht behalve rood</a:t>
            </a:r>
          </a:p>
          <a:p>
            <a:pPr lvl="2"/>
            <a:r>
              <a:rPr lang="nl-NL" dirty="0"/>
              <a:t>contrast </a:t>
            </a:r>
          </a:p>
          <a:p>
            <a:pPr lvl="2"/>
            <a:r>
              <a:rPr lang="nl-NL" dirty="0"/>
              <a:t>50-100 staafjes per zenuwcel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kegeltjes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hogere lichtdrempel</a:t>
            </a:r>
          </a:p>
          <a:p>
            <a:pPr lvl="2"/>
            <a:r>
              <a:rPr lang="nl-NL" dirty="0"/>
              <a:t>kleuren en details</a:t>
            </a:r>
          </a:p>
          <a:p>
            <a:pPr lvl="2"/>
            <a:r>
              <a:rPr lang="nl-NL"/>
              <a:t>Gevoelig voor rood </a:t>
            </a:r>
            <a:r>
              <a:rPr lang="nl-NL" dirty="0"/>
              <a:t>/ groen / blauw licht</a:t>
            </a:r>
          </a:p>
          <a:p>
            <a:pPr lvl="2"/>
            <a:r>
              <a:rPr lang="nl-NL" dirty="0"/>
              <a:t>per kegeltje 1 zenuwcel</a:t>
            </a:r>
          </a:p>
          <a:p>
            <a:endParaRPr lang="nl-NL" dirty="0"/>
          </a:p>
          <a:p>
            <a:r>
              <a:rPr lang="nl-NL" dirty="0">
                <a:solidFill>
                  <a:schemeClr val="bg1"/>
                </a:solidFill>
              </a:rPr>
              <a:t>Gele vlek </a:t>
            </a:r>
            <a:r>
              <a:rPr lang="nl-NL" dirty="0"/>
              <a:t>- vooral veel kegeltjes</a:t>
            </a:r>
          </a:p>
          <a:p>
            <a:r>
              <a:rPr lang="nl-NL" dirty="0">
                <a:solidFill>
                  <a:schemeClr val="bg1"/>
                </a:solidFill>
              </a:rPr>
              <a:t>Blinde vlek </a:t>
            </a:r>
            <a:r>
              <a:rPr lang="nl-NL" dirty="0"/>
              <a:t>- geen lichtreceptoren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3113BD-EC63-E54A-A017-6E7F6198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65" y="217956"/>
            <a:ext cx="3048001" cy="64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559E8-5F4F-4F49-83B1-25C2081F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C62C02-93AA-7040-9548-2E2555AB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13305"/>
            <a:ext cx="6610165" cy="4459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Bolle </a:t>
            </a:r>
            <a:r>
              <a:rPr lang="nl-NL" dirty="0"/>
              <a:t>(=positieve) lenzen - buigen de lichtstralen naar elkaar toe = </a:t>
            </a:r>
            <a:r>
              <a:rPr lang="nl-NL" dirty="0">
                <a:solidFill>
                  <a:srgbClr val="FFFF00"/>
                </a:solidFill>
              </a:rPr>
              <a:t>convergeren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Lichstralen</a:t>
            </a:r>
            <a:r>
              <a:rPr lang="nl-NL" dirty="0"/>
              <a:t> die evenwijdig op een bolle lens vallen komen samen in het brandpunt. Hoe boller de lens hoe kleiner de brandpuntsafstand.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Holle</a:t>
            </a:r>
            <a:r>
              <a:rPr lang="nl-NL" dirty="0"/>
              <a:t> (=negatieve) lenzen - spreiden de lichtstralen = </a:t>
            </a:r>
            <a:r>
              <a:rPr lang="nl-NL" dirty="0">
                <a:solidFill>
                  <a:srgbClr val="00B050"/>
                </a:solidFill>
              </a:rPr>
              <a:t>divergeren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Ooglenzen zijn bolle lenzen!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31D01A-2C69-1B4C-B8C7-D5B89C2E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72" y="2213305"/>
            <a:ext cx="4771456" cy="32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71C22-02FE-F149-AD55-223EB860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 weg / dichtbij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B9357C-D379-BE42-BCC7-D323AEB23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58" y="928130"/>
            <a:ext cx="6683575" cy="5447957"/>
          </a:xfrm>
        </p:spPr>
      </p:pic>
    </p:spTree>
    <p:extLst>
      <p:ext uri="{BB962C8B-B14F-4D97-AF65-F5344CB8AC3E}">
        <p14:creationId xmlns:p14="http://schemas.microsoft.com/office/powerpoint/2010/main" val="137875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E5F8A-32EC-3540-9943-2D77E7A1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Accommoderen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B99137-2E56-334B-A175-A90EC8D20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307" y="1834166"/>
            <a:ext cx="9458341" cy="458320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3115512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Berlijn</Template>
  <TotalTime>235</TotalTime>
  <Words>551</Words>
  <Application>Microsoft Macintosh PowerPoint</Application>
  <PresentationFormat>Breedbeeld</PresentationFormat>
  <Paragraphs>141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</vt:lpstr>
      <vt:lpstr>Berlijn</vt:lpstr>
      <vt:lpstr>Waarneming &amp; gedrag</vt:lpstr>
      <vt:lpstr>Waarneming</vt:lpstr>
      <vt:lpstr>Impulsen</vt:lpstr>
      <vt:lpstr>Het oog</vt:lpstr>
      <vt:lpstr>Beeldvorming</vt:lpstr>
      <vt:lpstr>Netvlies</vt:lpstr>
      <vt:lpstr>Lenzen</vt:lpstr>
      <vt:lpstr>Ver weg / dichtbij</vt:lpstr>
      <vt:lpstr>Accommoderen</vt:lpstr>
      <vt:lpstr>Oogafwijking</vt:lpstr>
      <vt:lpstr>Pupilreflex</vt:lpstr>
      <vt:lpstr>Stereoscopie</vt:lpstr>
      <vt:lpstr>Gedrag </vt:lpstr>
      <vt:lpstr>Ethogram &amp; protocol</vt:lpstr>
      <vt:lpstr>Vorming van gedrag</vt:lpstr>
      <vt:lpstr>Prikkels en motivatie</vt:lpstr>
      <vt:lpstr>Aangepast gedrag</vt:lpstr>
      <vt:lpstr>Leren</vt:lpstr>
      <vt:lpstr>Leren</vt:lpstr>
      <vt:lpstr>Sociaal gedrag</vt:lpstr>
      <vt:lpstr>Voortplantingsgedrag </vt:lpstr>
      <vt:lpstr>Territoriumgedrag</vt:lpstr>
      <vt:lpstr>Rangorde </vt:lpstr>
      <vt:lpstr>Statenvormende insecten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Waarneming &amp; gedrag</dc:title>
  <dc:creator>Helen Steenbergen-Martens</dc:creator>
  <cp:lastModifiedBy>Helen Steenbergen-Martens</cp:lastModifiedBy>
  <cp:revision>18</cp:revision>
  <dcterms:created xsi:type="dcterms:W3CDTF">2018-04-08T17:29:47Z</dcterms:created>
  <dcterms:modified xsi:type="dcterms:W3CDTF">2018-05-17T11:46:46Z</dcterms:modified>
</cp:coreProperties>
</file>