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42"/>
  </p:notesMasterIdLst>
  <p:sldIdLst>
    <p:sldId id="256" r:id="rId2"/>
    <p:sldId id="276" r:id="rId3"/>
    <p:sldId id="270" r:id="rId4"/>
    <p:sldId id="277" r:id="rId5"/>
    <p:sldId id="278" r:id="rId6"/>
    <p:sldId id="279" r:id="rId7"/>
    <p:sldId id="280" r:id="rId8"/>
    <p:sldId id="281" r:id="rId9"/>
    <p:sldId id="282" r:id="rId10"/>
    <p:sldId id="286" r:id="rId11"/>
    <p:sldId id="283" r:id="rId12"/>
    <p:sldId id="284" r:id="rId13"/>
    <p:sldId id="285" r:id="rId14"/>
    <p:sldId id="288" r:id="rId15"/>
    <p:sldId id="292" r:id="rId16"/>
    <p:sldId id="294" r:id="rId17"/>
    <p:sldId id="295" r:id="rId18"/>
    <p:sldId id="296" r:id="rId19"/>
    <p:sldId id="297" r:id="rId20"/>
    <p:sldId id="300" r:id="rId21"/>
    <p:sldId id="301" r:id="rId22"/>
    <p:sldId id="290" r:id="rId23"/>
    <p:sldId id="319" r:id="rId24"/>
    <p:sldId id="320" r:id="rId25"/>
    <p:sldId id="321" r:id="rId26"/>
    <p:sldId id="322" r:id="rId27"/>
    <p:sldId id="323" r:id="rId28"/>
    <p:sldId id="325" r:id="rId29"/>
    <p:sldId id="326" r:id="rId30"/>
    <p:sldId id="327" r:id="rId31"/>
    <p:sldId id="328" r:id="rId32"/>
    <p:sldId id="303" r:id="rId33"/>
    <p:sldId id="304" r:id="rId34"/>
    <p:sldId id="330" r:id="rId35"/>
    <p:sldId id="307" r:id="rId36"/>
    <p:sldId id="308" r:id="rId37"/>
    <p:sldId id="311" r:id="rId38"/>
    <p:sldId id="313" r:id="rId39"/>
    <p:sldId id="329" r:id="rId40"/>
    <p:sldId id="33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2F713EE6-41F4-0A48-A3E2-41B125D48B62}">
          <p14:sldIdLst>
            <p14:sldId id="256"/>
            <p14:sldId id="276"/>
            <p14:sldId id="270"/>
            <p14:sldId id="277"/>
            <p14:sldId id="278"/>
            <p14:sldId id="279"/>
            <p14:sldId id="280"/>
            <p14:sldId id="281"/>
            <p14:sldId id="282"/>
            <p14:sldId id="286"/>
            <p14:sldId id="283"/>
            <p14:sldId id="284"/>
            <p14:sldId id="285"/>
            <p14:sldId id="288"/>
            <p14:sldId id="292"/>
            <p14:sldId id="294"/>
            <p14:sldId id="295"/>
            <p14:sldId id="296"/>
            <p14:sldId id="297"/>
            <p14:sldId id="300"/>
            <p14:sldId id="301"/>
            <p14:sldId id="290"/>
            <p14:sldId id="319"/>
            <p14:sldId id="320"/>
            <p14:sldId id="321"/>
            <p14:sldId id="322"/>
            <p14:sldId id="323"/>
            <p14:sldId id="325"/>
            <p14:sldId id="326"/>
            <p14:sldId id="327"/>
            <p14:sldId id="328"/>
            <p14:sldId id="303"/>
            <p14:sldId id="304"/>
            <p14:sldId id="330"/>
            <p14:sldId id="307"/>
            <p14:sldId id="308"/>
            <p14:sldId id="311"/>
            <p14:sldId id="313"/>
            <p14:sldId id="329"/>
            <p14:sldId id="331"/>
          </p14:sldIdLst>
        </p14:section>
        <p14:section name="Naamloze sectie" id="{CBAC5454-32EF-4947-9BFE-E760EACEFAE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99"/>
    <p:restoredTop sz="94684"/>
  </p:normalViewPr>
  <p:slideViewPr>
    <p:cSldViewPr snapToGrid="0" snapToObjects="1">
      <p:cViewPr varScale="1">
        <p:scale>
          <a:sx n="106" d="100"/>
          <a:sy n="106" d="100"/>
        </p:scale>
        <p:origin x="1288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5B50F-DA4D-4A43-814E-173947BB1A6C}" type="datetimeFigureOut">
              <a:rPr lang="nl-NL" smtClean="0"/>
              <a:t>07-01-19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8C4A0-A480-8E4C-9220-DD040FD94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62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23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786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65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65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274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5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932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55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5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48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04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356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329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6B79B-5423-4269-A1D0-2E243898E083}" type="slidenum">
              <a:rPr lang="nl-NL" smtClean="0"/>
              <a:pPr>
                <a:defRPr/>
              </a:pPr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02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nhoudselementen, boven en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809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1EACD6-A525-4B49-8009-7F09B4461B46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69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www.schooltv.nl/video/evolutie-evolutietheorieen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OfRN0KihOU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hyperlink" Target="https://youtu.be/rFxu7NEoKC8" TargetMode="External"/><Relationship Id="rId1" Type="http://schemas.openxmlformats.org/officeDocument/2006/relationships/slideLayout" Target="../slideLayouts/slideLayout12.xml"/><Relationship Id="rId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JtNJL77KM0?list=PL7aumOSii_ClrG0dNsjG1chLfbaRxqucB" TargetMode="External"/><Relationship Id="rId7" Type="http://schemas.openxmlformats.org/officeDocument/2006/relationships/image" Target="../media/image39.tiff"/><Relationship Id="rId2" Type="http://schemas.openxmlformats.org/officeDocument/2006/relationships/hyperlink" Target="https://youtu.be/2Zc9bYakIaU?list=PL7aumOSii_ClrG0dNsjG1chLfbaRxqucB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gPrgzSxgD7E?list=PL7aumOSii_ClrG0dNsjG1chLfbaRxqucB" TargetMode="External"/><Relationship Id="rId5" Type="http://schemas.openxmlformats.org/officeDocument/2006/relationships/hyperlink" Target="https://youtu.be/3H3D3JXEnGs?list=PL7aumOSii_ClrG0dNsjG1chLfbaRxqucB" TargetMode="External"/><Relationship Id="rId4" Type="http://schemas.openxmlformats.org/officeDocument/2006/relationships/hyperlink" Target="https://youtu.be/KU1oTeMH7A4?list=PL7aumOSii_ClrG0dNsjG1chLfbaRxqucB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cropia.nl/nl/ontdek/onzichtbare-wereld/in-en-op-jezelf/" TargetMode="Externa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Evolutie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Thema 4</a:t>
            </a:r>
          </a:p>
        </p:txBody>
      </p:sp>
    </p:spTree>
    <p:extLst>
      <p:ext uri="{BB962C8B-B14F-4D97-AF65-F5344CB8AC3E}">
        <p14:creationId xmlns:p14="http://schemas.microsoft.com/office/powerpoint/2010/main" val="3948708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D6EFA-F734-DA48-8D6E-A7B00C63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Creationisme</a:t>
            </a:r>
          </a:p>
        </p:txBody>
      </p:sp>
      <p:pic>
        <p:nvPicPr>
          <p:cNvPr id="6" name="Picture 2" descr="C:\Evolutie\slang_appel.jpg">
            <a:extLst>
              <a:ext uri="{FF2B5EF4-FFF2-40B4-BE49-F238E27FC236}">
                <a16:creationId xmlns:a16="http://schemas.microsoft.com/office/drawing/2014/main" id="{1BFA9AB1-066A-0F43-827F-3810BEBF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084" y="1910338"/>
            <a:ext cx="4411095" cy="416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5B32658-21E1-DB4B-8A8B-00C67081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910338"/>
            <a:ext cx="3135085" cy="2351314"/>
          </a:xfrm>
          <a:prstGeom prst="rect">
            <a:avLst/>
          </a:prstGeom>
        </p:spPr>
      </p:pic>
      <p:pic>
        <p:nvPicPr>
          <p:cNvPr id="5" name="Picture 5" descr="visje">
            <a:extLst>
              <a:ext uri="{FF2B5EF4-FFF2-40B4-BE49-F238E27FC236}">
                <a16:creationId xmlns:a16="http://schemas.microsoft.com/office/drawing/2014/main" id="{69E0A5E9-A65B-5140-AA6D-B061E0F5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163" y="3256083"/>
            <a:ext cx="1940148" cy="281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89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EB399-2C69-9B47-B5BE-3185D2E4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Evolutietheorieën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0EDEF7-01E9-974B-AE64-FBD71E680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737360"/>
            <a:ext cx="7707406" cy="4455621"/>
          </a:xfrm>
        </p:spPr>
        <p:txBody>
          <a:bodyPr/>
          <a:lstStyle/>
          <a:p>
            <a:r>
              <a:rPr lang="nl-NL" dirty="0"/>
              <a:t>Aristoteles (384 – 322 v.Chr.)		</a:t>
            </a:r>
          </a:p>
          <a:p>
            <a:r>
              <a:rPr lang="nl-NL" dirty="0">
                <a:sym typeface="Wingdings" pitchFamily="2" charset="2"/>
              </a:rPr>
              <a:t> </a:t>
            </a:r>
            <a:r>
              <a:rPr lang="nl-NL" dirty="0"/>
              <a:t>Generatio </a:t>
            </a:r>
            <a:r>
              <a:rPr lang="nl-NL" dirty="0" err="1"/>
              <a:t>spontanea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Jean </a:t>
            </a:r>
            <a:r>
              <a:rPr lang="nl-NL" dirty="0" err="1"/>
              <a:t>Lamarck</a:t>
            </a:r>
            <a:r>
              <a:rPr lang="nl-NL" dirty="0"/>
              <a:t> (1744-1829)		</a:t>
            </a:r>
          </a:p>
          <a:p>
            <a:r>
              <a:rPr lang="nl-NL" dirty="0">
                <a:sym typeface="Wingdings" pitchFamily="2" charset="2"/>
              </a:rPr>
              <a:t> </a:t>
            </a:r>
            <a:r>
              <a:rPr lang="nl-NL" dirty="0"/>
              <a:t>Geleidelijke verandering van soorten</a:t>
            </a:r>
          </a:p>
          <a:p>
            <a:pPr lvl="1"/>
            <a:r>
              <a:rPr lang="nl-NL" dirty="0"/>
              <a:t>Kennis van genetica ontbrak</a:t>
            </a:r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DD3AD7-6AD2-5845-A4F6-31163C0E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74" y="1872310"/>
            <a:ext cx="32512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70B52-BC27-7A4A-B6E2-7C02F4F4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6333F8-8827-4447-A129-A8F100F9D7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E121F7-99B0-0544-8A5B-A2835C54C13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6" descr="giraffe_lamark">
            <a:extLst>
              <a:ext uri="{FF2B5EF4-FFF2-40B4-BE49-F238E27FC236}">
                <a16:creationId xmlns:a16="http://schemas.microsoft.com/office/drawing/2014/main" id="{39A7B513-E5A1-1548-95C5-B4530C13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1" y="286604"/>
            <a:ext cx="8187911" cy="585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41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ED17A-AB22-6544-92DA-3A54461C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Darwin (1809 – 1882)</a:t>
            </a:r>
          </a:p>
        </p:txBody>
      </p:sp>
      <p:pic>
        <p:nvPicPr>
          <p:cNvPr id="5" name="Picture 2" descr="C:\Evolutie\darwin09.jpg">
            <a:extLst>
              <a:ext uri="{FF2B5EF4-FFF2-40B4-BE49-F238E27FC236}">
                <a16:creationId xmlns:a16="http://schemas.microsoft.com/office/drawing/2014/main" id="{D4EB76DF-902E-934F-986E-A456AFBF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220" y="58538"/>
            <a:ext cx="2473356" cy="157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Evolutie\beagle.jpg">
            <a:extLst>
              <a:ext uri="{FF2B5EF4-FFF2-40B4-BE49-F238E27FC236}">
                <a16:creationId xmlns:a16="http://schemas.microsoft.com/office/drawing/2014/main" id="{DCA66B7D-F0CE-5947-B94C-8AA58A32E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497"/>
          <a:stretch/>
        </p:blipFill>
        <p:spPr bwMode="auto">
          <a:xfrm>
            <a:off x="6561220" y="1735271"/>
            <a:ext cx="2473356" cy="138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oyage_of_the_Beagle">
            <a:extLst>
              <a:ext uri="{FF2B5EF4-FFF2-40B4-BE49-F238E27FC236}">
                <a16:creationId xmlns:a16="http://schemas.microsoft.com/office/drawing/2014/main" id="{63C1C606-8D18-FD47-989E-D8E879706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220" y="3229302"/>
            <a:ext cx="2468501" cy="15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Evolutie\Galapagos_Map.jpg">
            <a:extLst>
              <a:ext uri="{FF2B5EF4-FFF2-40B4-BE49-F238E27FC236}">
                <a16:creationId xmlns:a16="http://schemas.microsoft.com/office/drawing/2014/main" id="{7E81EEF8-5580-B949-8ED0-8C629E92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220" y="4923555"/>
            <a:ext cx="2473355" cy="188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A9EAD82-E9B9-F843-9A29-98B881118355}"/>
              </a:ext>
            </a:extLst>
          </p:cNvPr>
          <p:cNvSpPr txBox="1"/>
          <p:nvPr/>
        </p:nvSpPr>
        <p:spPr>
          <a:xfrm>
            <a:off x="962526" y="1876926"/>
            <a:ext cx="545431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Reis met de </a:t>
            </a:r>
            <a:r>
              <a:rPr lang="nl-NL" sz="2400" dirty="0" err="1"/>
              <a:t>Beagle</a:t>
            </a:r>
            <a:r>
              <a:rPr lang="nl-NL" sz="2400" dirty="0"/>
              <a:t> (1831-1836)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Galapagoseilanden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Ieder eiland een andere karakteristieke schildpadsoort afhankelijk van aanwezige voedsel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The </a:t>
            </a:r>
            <a:r>
              <a:rPr lang="nl-NL" sz="2400" dirty="0" err="1"/>
              <a:t>Origin</a:t>
            </a:r>
            <a:r>
              <a:rPr lang="nl-NL" sz="2400" dirty="0"/>
              <a:t> of Species (1859)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134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0FE3E-44EF-924B-8CB5-EAF8B246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Evolutietheorie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E99EA1-916E-4B44-B7A5-6B6D72B1941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3900" y="1888177"/>
            <a:ext cx="7707406" cy="425712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NL" dirty="0"/>
              <a:t>Variatie in erfelijke eigenschappen</a:t>
            </a:r>
          </a:p>
          <a:p>
            <a:pPr>
              <a:buFont typeface="Wingdings" pitchFamily="2" charset="2"/>
              <a:buChar char="Ø"/>
            </a:pPr>
            <a:r>
              <a:rPr lang="nl-NL" dirty="0"/>
              <a:t>Natuurlijke selectie</a:t>
            </a:r>
          </a:p>
          <a:p>
            <a:pPr>
              <a:buFont typeface="Wingdings" pitchFamily="2" charset="2"/>
              <a:buChar char="Ø"/>
            </a:pPr>
            <a:r>
              <a:rPr lang="nl-NL" dirty="0"/>
              <a:t>Ontstaan van nieuwe soorten</a:t>
            </a:r>
          </a:p>
        </p:txBody>
      </p:sp>
    </p:spTree>
    <p:extLst>
      <p:ext uri="{BB962C8B-B14F-4D97-AF65-F5344CB8AC3E}">
        <p14:creationId xmlns:p14="http://schemas.microsoft.com/office/powerpoint/2010/main" val="405316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2" descr="dna"/>
          <p:cNvPicPr>
            <a:picLocks noChangeAspect="1" noChangeArrowheads="1"/>
          </p:cNvPicPr>
          <p:nvPr/>
        </p:nvPicPr>
        <p:blipFill>
          <a:blip r:embed="rId3">
            <a:lum bright="42000" contrast="-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3137" y="394494"/>
            <a:ext cx="9144000" cy="1143000"/>
          </a:xfrm>
        </p:spPr>
        <p:txBody>
          <a:bodyPr/>
          <a:lstStyle/>
          <a:p>
            <a:pPr eaLnBrk="1" hangingPunct="1"/>
            <a:r>
              <a:rPr lang="nl-NL" dirty="0"/>
              <a:t>Variatie in erfelijke eigenschappen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819400" y="2209800"/>
            <a:ext cx="59293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3200"/>
              <a:t>Geslachtelijke voortplanting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967038" y="4433888"/>
            <a:ext cx="18303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3200" dirty="0"/>
              <a:t>Mutaties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505200" y="2819400"/>
            <a:ext cx="5368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b="1" dirty="0"/>
              <a:t>Nieuwe paren/combinaties van bestaande genen/eigenschappen = Recombinatie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35375" y="5013325"/>
            <a:ext cx="525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b="1"/>
              <a:t>Plotselinge verandering van erfelijk materiaal door veranderingen aan een gen (DNA)</a:t>
            </a:r>
          </a:p>
        </p:txBody>
      </p:sp>
    </p:spTree>
    <p:extLst>
      <p:ext uri="{BB962C8B-B14F-4D97-AF65-F5344CB8AC3E}">
        <p14:creationId xmlns:p14="http://schemas.microsoft.com/office/powerpoint/2010/main" val="375802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96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9700" name="Picture 2" descr="http://www.dumpaday.com/wp-content/uploads/2010/10/albino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461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07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24" name="Picture 2" descr="http://www.dumpaday.com/wp-content/uploads/2010/10/albino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22225"/>
            <a:ext cx="9269983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434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1747" name="Picture 4" descr="http://www.dumpaday.com/wp-content/uploads/2010/10/albino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58118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http://www.dumpaday.com/wp-content/uploads/2010/10/albino-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838" y="-674688"/>
            <a:ext cx="3379787" cy="46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http://www.dumpaday.com/wp-content/uploads/2010/10/albino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838" y="3316288"/>
            <a:ext cx="3373437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http://www.dumpaday.com/wp-content/uploads/2010/10/albino-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183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47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90575" y="715224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/>
              <a:t>Natuurlijke selectie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3400" y="1944896"/>
            <a:ext cx="82867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2400" b="1" dirty="0"/>
              <a:t>= Survival of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fittest</a:t>
            </a:r>
            <a:r>
              <a:rPr lang="nl-NL" sz="2400" b="1" dirty="0"/>
              <a:t>: </a:t>
            </a:r>
            <a:r>
              <a:rPr lang="nl-NL" sz="2400" dirty="0"/>
              <a:t>Individuen die het best aangepast zijn aan het milieu hebben grootste overlevingskans. </a:t>
            </a:r>
            <a:endParaRPr lang="nl-NL" sz="2400" b="1" dirty="0"/>
          </a:p>
          <a:p>
            <a:pPr eaLnBrk="1" hangingPunct="1"/>
            <a:endParaRPr lang="nl-NL" sz="2400" b="1" dirty="0"/>
          </a:p>
          <a:p>
            <a:pPr eaLnBrk="1" hangingPunct="1"/>
            <a:r>
              <a:rPr lang="nl-NL" sz="2400" b="1" dirty="0"/>
              <a:t>Selectiedruk: </a:t>
            </a:r>
            <a:r>
              <a:rPr lang="nl-NL" sz="2400" dirty="0"/>
              <a:t>de invloed van milieufactoren op de genetische variatie</a:t>
            </a:r>
            <a:endParaRPr lang="nl-NL" sz="2400" b="1" dirty="0"/>
          </a:p>
        </p:txBody>
      </p:sp>
      <p:pic>
        <p:nvPicPr>
          <p:cNvPr id="46087" name="Picture 3" descr="C:\Evolutie\3190729810_fbf59025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5208588"/>
            <a:ext cx="229393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" descr="C:\Evolutie\SuperStock_1370-5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475" y="5208588"/>
            <a:ext cx="231298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6" descr="C:\Evolutie\survival_of_fittest_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5208588"/>
            <a:ext cx="20478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4" descr="C:\Evolutie\survival_of_fittest_0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8" y="5214938"/>
            <a:ext cx="20669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90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400" dirty="0"/>
              <a:t>Indeling van de levende natuur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u="sng" dirty="0"/>
              <a:t>3 Domeinen</a:t>
            </a:r>
            <a:r>
              <a:rPr lang="nl-NL" sz="2400" dirty="0"/>
              <a:t>:</a:t>
            </a:r>
          </a:p>
          <a:p>
            <a:pPr lvl="1"/>
            <a:r>
              <a:rPr lang="nl-NL" sz="2000" dirty="0"/>
              <a:t>Bacteriën</a:t>
            </a:r>
          </a:p>
          <a:p>
            <a:pPr lvl="1"/>
            <a:r>
              <a:rPr lang="nl-NL" sz="2000" dirty="0"/>
              <a:t>Archaea</a:t>
            </a:r>
          </a:p>
          <a:p>
            <a:pPr lvl="1"/>
            <a:r>
              <a:rPr lang="nl-NL" sz="2000" dirty="0"/>
              <a:t>Eukaryoten</a:t>
            </a:r>
          </a:p>
          <a:p>
            <a:r>
              <a:rPr lang="nl-NL" sz="2400" u="sng" dirty="0"/>
              <a:t>Criteria voor indeling</a:t>
            </a:r>
          </a:p>
          <a:p>
            <a:pPr lvl="1"/>
            <a:r>
              <a:rPr lang="nl-NL" sz="2000" dirty="0"/>
              <a:t>Autotroof / </a:t>
            </a:r>
            <a:r>
              <a:rPr lang="nl-NL" sz="2000" dirty="0" err="1"/>
              <a:t>heterotroof</a:t>
            </a:r>
            <a:endParaRPr lang="nl-NL" sz="2000" dirty="0"/>
          </a:p>
          <a:p>
            <a:pPr lvl="1"/>
            <a:r>
              <a:rPr lang="nl-NL" sz="2000" dirty="0"/>
              <a:t>Wel / geen celkern</a:t>
            </a:r>
          </a:p>
          <a:p>
            <a:pPr lvl="1"/>
            <a:r>
              <a:rPr lang="nl-NL" sz="2000" dirty="0"/>
              <a:t>Wel / geen celwand</a:t>
            </a:r>
          </a:p>
          <a:p>
            <a:pPr lvl="1"/>
            <a:r>
              <a:rPr lang="nl-NL" sz="2000" dirty="0"/>
              <a:t>Een- / meercellig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1959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0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93175" cy="6795666"/>
          </a:xfrm>
        </p:spPr>
      </p:pic>
    </p:spTree>
    <p:extLst>
      <p:ext uri="{BB962C8B-B14F-4D97-AF65-F5344CB8AC3E}">
        <p14:creationId xmlns:p14="http://schemas.microsoft.com/office/powerpoint/2010/main" val="736714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8537" y="1061935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dirty="0">
                <a:solidFill>
                  <a:schemeClr val="tx1"/>
                </a:solidFill>
              </a:rPr>
              <a:t>Darwinvinken 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73FE4E2-493C-ED40-9B44-ABDFA6630183}"/>
              </a:ext>
            </a:extLst>
          </p:cNvPr>
          <p:cNvGrpSpPr/>
          <p:nvPr/>
        </p:nvGrpSpPr>
        <p:grpSpPr>
          <a:xfrm>
            <a:off x="577641" y="1874305"/>
            <a:ext cx="7837487" cy="1636712"/>
            <a:chOff x="468313" y="1916113"/>
            <a:chExt cx="7837487" cy="1636712"/>
          </a:xfrm>
        </p:grpSpPr>
        <p:sp>
          <p:nvSpPr>
            <p:cNvPr id="26629" name="Text Box 5"/>
            <p:cNvSpPr txBox="1">
              <a:spLocks noChangeArrowheads="1"/>
            </p:cNvSpPr>
            <p:nvPr/>
          </p:nvSpPr>
          <p:spPr bwMode="auto">
            <a:xfrm>
              <a:off x="468313" y="1916113"/>
              <a:ext cx="34448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nl-NL" sz="1800" dirty="0"/>
                <a:t>Eens allen afkomstig van het vaste land van Zuid-Amerika.</a:t>
              </a:r>
            </a:p>
          </p:txBody>
        </p:sp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468313" y="2636838"/>
              <a:ext cx="3749675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nl-NL" sz="1800" dirty="0"/>
                <a:t>Snavels aangepast aan het beschikbare voedsel van het eiland waarop ze leven.</a:t>
              </a:r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4572000" y="1916113"/>
              <a:ext cx="3733800" cy="1465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nl-NL" sz="1800"/>
                <a:t>Doordat de vinken van de verschillende eilanden zich niet meer onderling voortplanten ontstaan uit de verschillende populaties verschillende soorten.</a:t>
              </a:r>
            </a:p>
          </p:txBody>
        </p:sp>
      </p:grpSp>
      <p:pic>
        <p:nvPicPr>
          <p:cNvPr id="26637" name="Picture 13" descr="Nature_fin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127" y="3632132"/>
            <a:ext cx="5832475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194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8AC53-4D1F-144C-8F82-E93ED3B9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 naar evolutie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4FFDBC-31B4-D54D-8FC4-1D9D262725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737360"/>
            <a:ext cx="7707406" cy="444968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nl-NL" dirty="0">
                <a:solidFill>
                  <a:schemeClr val="tx1"/>
                </a:solidFill>
                <a:hlinkClick r:id="rId2"/>
              </a:rPr>
              <a:t>Anatomie en verwantschap</a:t>
            </a:r>
            <a:endParaRPr lang="nl-NL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nl-NL" dirty="0">
                <a:solidFill>
                  <a:schemeClr val="tx1"/>
                </a:solidFill>
                <a:hlinkClick r:id="" action="ppaction://hlinkshowjump?jump=nextslide"/>
              </a:rPr>
              <a:t>Homologe organen</a:t>
            </a:r>
            <a:endParaRPr lang="nl-NL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nl-NL" dirty="0">
                <a:solidFill>
                  <a:schemeClr val="tx1"/>
                </a:solidFill>
                <a:hlinkClick r:id="rId3" action="ppaction://hlinksldjump"/>
              </a:rPr>
              <a:t>Analoge organen</a:t>
            </a:r>
            <a:endParaRPr lang="nl-NL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nl-NL" dirty="0">
                <a:solidFill>
                  <a:schemeClr val="tx1"/>
                </a:solidFill>
                <a:hlinkClick r:id="rId4" action="ppaction://hlinksldjump"/>
              </a:rPr>
              <a:t>Rudimentaire organen</a:t>
            </a:r>
            <a:endParaRPr lang="nl-NL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nl-NL" dirty="0">
                <a:solidFill>
                  <a:schemeClr val="tx1"/>
                </a:solidFill>
              </a:rPr>
              <a:t>Biochemie en verwantschap; bv bloedeiwitten</a:t>
            </a:r>
          </a:p>
          <a:p>
            <a:pPr>
              <a:buFont typeface="Wingdings" pitchFamily="2" charset="2"/>
              <a:buChar char="Ø"/>
            </a:pPr>
            <a:r>
              <a:rPr lang="nl-NL" dirty="0" err="1">
                <a:solidFill>
                  <a:schemeClr val="tx1"/>
                </a:solidFill>
              </a:rPr>
              <a:t>Ribosomaal</a:t>
            </a:r>
            <a:r>
              <a:rPr lang="nl-NL" dirty="0">
                <a:solidFill>
                  <a:schemeClr val="tx1"/>
                </a:solidFill>
              </a:rPr>
              <a:t> RNA (leidde tot aftakking van archaea)</a:t>
            </a:r>
          </a:p>
          <a:p>
            <a:pPr>
              <a:buFont typeface="Wingdings" pitchFamily="2" charset="2"/>
              <a:buChar char="Ø"/>
            </a:pPr>
            <a:r>
              <a:rPr lang="nl-NL" dirty="0">
                <a:solidFill>
                  <a:schemeClr val="tx1"/>
                </a:solidFill>
              </a:rPr>
              <a:t>DNA-</a:t>
            </a:r>
            <a:r>
              <a:rPr lang="nl-NL" dirty="0" err="1">
                <a:solidFill>
                  <a:schemeClr val="tx1"/>
                </a:solidFill>
              </a:rPr>
              <a:t>sequencing</a:t>
            </a:r>
            <a:r>
              <a:rPr lang="nl-NL" dirty="0">
                <a:solidFill>
                  <a:schemeClr val="tx1"/>
                </a:solidFill>
              </a:rPr>
              <a:t>; volgorde van nucleotiden op het DNA (evolutionaire genetica)</a:t>
            </a:r>
          </a:p>
          <a:p>
            <a:pPr>
              <a:buFont typeface="Wingdings" pitchFamily="2" charset="2"/>
              <a:buChar char="Ø"/>
            </a:pPr>
            <a:endParaRPr lang="nl-NL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nl-NL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nl-NL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nl-NL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nl-NL" dirty="0">
              <a:solidFill>
                <a:schemeClr val="tx1"/>
              </a:solidFill>
              <a:hlinkClick r:id="rId2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5127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26DB2-2014-874B-A29F-EA8E6634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93767"/>
            <a:ext cx="7543800" cy="1024842"/>
          </a:xfrm>
        </p:spPr>
        <p:txBody>
          <a:bodyPr/>
          <a:lstStyle/>
          <a:p>
            <a:r>
              <a:rPr lang="nl-NL" dirty="0"/>
              <a:t>Homologe organen</a:t>
            </a:r>
          </a:p>
        </p:txBody>
      </p:sp>
      <p:pic>
        <p:nvPicPr>
          <p:cNvPr id="5" name="Afbeelding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8814F8D-2812-F140-B828-86DA4F19B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6" t="22684"/>
          <a:stretch/>
        </p:blipFill>
        <p:spPr>
          <a:xfrm>
            <a:off x="822960" y="1784864"/>
            <a:ext cx="7833384" cy="47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5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628889-26A8-224D-82AD-2473A73E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37" y="250978"/>
            <a:ext cx="7543800" cy="1450757"/>
          </a:xfrm>
        </p:spPr>
        <p:txBody>
          <a:bodyPr/>
          <a:lstStyle/>
          <a:p>
            <a:r>
              <a:rPr lang="nl-NL" dirty="0"/>
              <a:t>Analoge organen</a:t>
            </a:r>
          </a:p>
        </p:txBody>
      </p:sp>
      <p:pic>
        <p:nvPicPr>
          <p:cNvPr id="5" name="Afbeelding 4">
            <a:hlinkClick r:id="rId2" action="ppaction://hlinksldjump"/>
            <a:extLst>
              <a:ext uri="{FF2B5EF4-FFF2-40B4-BE49-F238E27FC236}">
                <a16:creationId xmlns:a16="http://schemas.microsoft.com/office/drawing/2014/main" id="{1B109A30-F5B0-B34D-A33A-A81E8AFFE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9" b="6494"/>
          <a:stretch/>
        </p:blipFill>
        <p:spPr>
          <a:xfrm>
            <a:off x="451262" y="1808613"/>
            <a:ext cx="8573984" cy="44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1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CBD8B-1E8F-AA45-992E-C1FC445EB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Rudimentaire organen</a:t>
            </a:r>
          </a:p>
        </p:txBody>
      </p:sp>
      <p:pic>
        <p:nvPicPr>
          <p:cNvPr id="5" name="Afbeelding 4">
            <a:hlinkClick r:id="rId2" action="ppaction://hlinksldjump"/>
            <a:extLst>
              <a:ext uri="{FF2B5EF4-FFF2-40B4-BE49-F238E27FC236}">
                <a16:creationId xmlns:a16="http://schemas.microsoft.com/office/drawing/2014/main" id="{8055814B-D869-1544-9FDA-84CB1F346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8" t="27499" r="4155" b="9090"/>
          <a:stretch/>
        </p:blipFill>
        <p:spPr>
          <a:xfrm>
            <a:off x="445993" y="1938791"/>
            <a:ext cx="8297734" cy="422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2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71F1E-B2EA-C246-A9BF-C6258E5D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Dezelfde soorten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AB47C3-D106-8747-9E59-54E15974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5" y="3967738"/>
            <a:ext cx="2204777" cy="222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7EBFB51-B796-5243-9216-39873383E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916" y="3967738"/>
            <a:ext cx="2239252" cy="223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6E0C5D5-05FB-3949-83AE-904CD060C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601" y="108257"/>
            <a:ext cx="2295416" cy="232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E4DA37C-B448-734E-95A5-BE470830A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2601" y="2432259"/>
            <a:ext cx="2295416" cy="234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7FB46B1-BCDC-7741-B06A-7F6D4D91CF5A}"/>
              </a:ext>
            </a:extLst>
          </p:cNvPr>
          <p:cNvSpPr txBox="1"/>
          <p:nvPr/>
        </p:nvSpPr>
        <p:spPr>
          <a:xfrm>
            <a:off x="822961" y="1828800"/>
            <a:ext cx="3730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Onder </a:t>
            </a:r>
            <a:r>
              <a:rPr lang="nl-NL" sz="2000" dirty="0">
                <a:solidFill>
                  <a:srgbClr val="FF0000"/>
                </a:solidFill>
              </a:rPr>
              <a:t>natuurlijke</a:t>
            </a:r>
            <a:r>
              <a:rPr lang="nl-NL" sz="2000" dirty="0"/>
              <a:t> omstandigheden onderling </a:t>
            </a:r>
            <a:r>
              <a:rPr lang="nl-NL" sz="2000" dirty="0">
                <a:solidFill>
                  <a:srgbClr val="FF0000"/>
                </a:solidFill>
              </a:rPr>
              <a:t>voortplanten</a:t>
            </a:r>
            <a:r>
              <a:rPr lang="nl-NL" sz="2000" dirty="0"/>
              <a:t> en daarbij </a:t>
            </a:r>
            <a:r>
              <a:rPr lang="nl-NL" sz="2000" dirty="0">
                <a:solidFill>
                  <a:srgbClr val="FF0000"/>
                </a:solidFill>
              </a:rPr>
              <a:t>vruchtbare nakomelingen </a:t>
            </a:r>
            <a:r>
              <a:rPr lang="nl-NL" sz="2000" dirty="0"/>
              <a:t>voortbrengen.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03FE7B3-83D4-454F-9A6A-B9FB383A4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860" y="3971620"/>
            <a:ext cx="2311266" cy="231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4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2643188" y="5857875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Moeder = paard</a:t>
            </a:r>
            <a:endParaRPr lang="nl-NL">
              <a:latin typeface="Tahoma" pitchFamily="34" charset="0"/>
            </a:endParaRP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5457825" y="5857875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Moeder = ezel</a:t>
            </a:r>
            <a:endParaRPr lang="nl-NL">
              <a:latin typeface="Tahoma" pitchFamily="34" charset="0"/>
            </a:endParaRP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222250" y="4005140"/>
            <a:ext cx="2160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sz="1600" dirty="0">
                <a:solidFill>
                  <a:srgbClr val="C00000"/>
                </a:solidFill>
              </a:rPr>
              <a:t>Vrouwtjes wel vruchtbaar, mannetjes niet</a:t>
            </a:r>
          </a:p>
        </p:txBody>
      </p:sp>
      <p:pic>
        <p:nvPicPr>
          <p:cNvPr id="23562" name="Picture 10" descr="http://vogeldagboek.nl/html/Afbeeldingen1/Muilezel/Muilezel110605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740" y="3439815"/>
            <a:ext cx="2579688" cy="193357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3564" name="Picture 12" descr="http://users.telenet.be/ronann/biologie/muildi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6580" y="3454277"/>
            <a:ext cx="2071688" cy="193198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3566" name="Picture 14" descr="http://www.cavalor.be/Nutri/Nutrition/Library/Cavalor/Images/Diersoorten/nwallhorsesgrt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2222500" cy="222250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23568" name="Picture 16" descr="http://www.walkontroton.com/images/Tedex_Zilco_Donke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571500"/>
            <a:ext cx="3081337" cy="221456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43250" y="5429250"/>
            <a:ext cx="84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solidFill>
                  <a:srgbClr val="0070C0"/>
                </a:solidFill>
              </a:rPr>
              <a:t>Muilezel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76818" y="5429249"/>
            <a:ext cx="81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 dirty="0">
                <a:solidFill>
                  <a:srgbClr val="0070C0"/>
                </a:solidFill>
              </a:rPr>
              <a:t>Muildier</a:t>
            </a:r>
          </a:p>
        </p:txBody>
      </p:sp>
      <p:sp>
        <p:nvSpPr>
          <p:cNvPr id="76811" name="TextBox 14"/>
          <p:cNvSpPr txBox="1">
            <a:spLocks noChangeArrowheads="1"/>
          </p:cNvSpPr>
          <p:nvPr/>
        </p:nvSpPr>
        <p:spPr bwMode="auto">
          <a:xfrm>
            <a:off x="5429250" y="2857500"/>
            <a:ext cx="177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solidFill>
                  <a:srgbClr val="0070C0"/>
                </a:solidFill>
              </a:rPr>
              <a:t>Ezel (</a:t>
            </a:r>
            <a:r>
              <a:rPr lang="nl-NL" sz="1400" i="1">
                <a:solidFill>
                  <a:srgbClr val="0070C0"/>
                </a:solidFill>
              </a:rPr>
              <a:t>Equus asinus</a:t>
            </a:r>
            <a:r>
              <a:rPr lang="nl-NL" sz="14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6812" name="TextBox 15"/>
          <p:cNvSpPr txBox="1">
            <a:spLocks noChangeArrowheads="1"/>
          </p:cNvSpPr>
          <p:nvPr/>
        </p:nvSpPr>
        <p:spPr bwMode="auto">
          <a:xfrm>
            <a:off x="2382838" y="2857500"/>
            <a:ext cx="2046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solidFill>
                  <a:srgbClr val="0070C0"/>
                </a:solidFill>
              </a:rPr>
              <a:t>Paard (</a:t>
            </a:r>
            <a:r>
              <a:rPr lang="nl-NL" sz="1400" i="1">
                <a:solidFill>
                  <a:srgbClr val="0070C0"/>
                </a:solidFill>
              </a:rPr>
              <a:t>Equus caballus</a:t>
            </a:r>
            <a:r>
              <a:rPr lang="nl-NL" sz="14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6813" name="TextBox 16"/>
          <p:cNvSpPr txBox="1">
            <a:spLocks noChangeArrowheads="1"/>
          </p:cNvSpPr>
          <p:nvPr/>
        </p:nvSpPr>
        <p:spPr bwMode="auto">
          <a:xfrm>
            <a:off x="4357688" y="1214438"/>
            <a:ext cx="571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5400" b="1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610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23560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4D1BB72-6979-904E-AE4A-13CB729FE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Populatie</a:t>
            </a:r>
            <a:r>
              <a:rPr lang="nl-NL" dirty="0"/>
              <a:t> = groep individuen van dezelfde soort; leven in bepaald gebied, planten zich onderling voort.</a:t>
            </a:r>
          </a:p>
          <a:p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Soort</a:t>
            </a:r>
            <a:r>
              <a:rPr lang="nl-NL" dirty="0"/>
              <a:t> = grootste verzameling van populaties waartussen uitwisseling van genen plaatsvindt op plaats kan vinden.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E9D1B07-E4BF-CC4B-A91D-C71712B55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154" y="3857414"/>
            <a:ext cx="2204777" cy="222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BDDD31-8930-8D4E-83C4-1CB790BC3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99" y="3857414"/>
            <a:ext cx="2311266" cy="231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388657A-3909-F245-A9F9-087E5812B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77" y="3944709"/>
            <a:ext cx="2239252" cy="223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89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2AB13-2929-7344-B34F-FF74CE46D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Allelfrequenties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CFE95C-1391-0D4C-A8C4-1C246EC4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= hoe vaak een allel in een populatie voorkomt (dus A of a)</a:t>
            </a:r>
          </a:p>
          <a:p>
            <a:pPr>
              <a:buFont typeface="Wingdings" pitchFamily="2" charset="2"/>
              <a:buChar char="Ø"/>
            </a:pPr>
            <a:r>
              <a:rPr lang="nl-NL" dirty="0"/>
              <a:t>Geen selectiedruk </a:t>
            </a:r>
            <a:r>
              <a:rPr lang="nl-NL" dirty="0">
                <a:sym typeface="Wingdings" pitchFamily="2" charset="2"/>
              </a:rPr>
              <a:t> allelfrequenties constant. Bv bloedgroep (afb 41)</a:t>
            </a:r>
          </a:p>
          <a:p>
            <a:pPr>
              <a:buFont typeface="Wingdings" pitchFamily="2" charset="2"/>
              <a:buChar char="Ø"/>
            </a:pPr>
            <a:r>
              <a:rPr lang="nl-NL" dirty="0">
                <a:sym typeface="Wingdings" pitchFamily="2" charset="2"/>
              </a:rPr>
              <a:t>Mutaties (dominant / recessief, voordeel / nadeel)</a:t>
            </a:r>
          </a:p>
          <a:p>
            <a:pPr>
              <a:buFont typeface="Wingdings" pitchFamily="2" charset="2"/>
              <a:buChar char="Ø"/>
            </a:pPr>
            <a:r>
              <a:rPr lang="nl-NL" dirty="0">
                <a:sym typeface="Wingdings" pitchFamily="2" charset="2"/>
              </a:rPr>
              <a:t>Seksuele selectie </a:t>
            </a:r>
          </a:p>
          <a:p>
            <a:pPr>
              <a:buFont typeface="Wingdings" pitchFamily="2" charset="2"/>
              <a:buChar char="Ø"/>
            </a:pPr>
            <a:r>
              <a:rPr lang="nl-NL" dirty="0" err="1">
                <a:sym typeface="Wingdings" pitchFamily="2" charset="2"/>
              </a:rPr>
              <a:t>Genetic</a:t>
            </a:r>
            <a:r>
              <a:rPr lang="nl-NL" dirty="0">
                <a:sym typeface="Wingdings" pitchFamily="2" charset="2"/>
              </a:rPr>
              <a:t> drift = grote verschuivingen in allelfrequenties in kleine populaties door toeval.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21F5D3-C775-384C-B0FA-4CA5BC226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733" y="4076123"/>
            <a:ext cx="4533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3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Prokaryoten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2960" y="1737361"/>
            <a:ext cx="7707406" cy="4732250"/>
          </a:xfrm>
        </p:spPr>
        <p:txBody>
          <a:bodyPr>
            <a:normAutofit/>
          </a:bodyPr>
          <a:lstStyle/>
          <a:p>
            <a:r>
              <a:rPr lang="nl-NL" u="sng" dirty="0">
                <a:solidFill>
                  <a:schemeClr val="tx1"/>
                </a:solidFill>
              </a:rPr>
              <a:t>Archaea</a:t>
            </a:r>
            <a:r>
              <a:rPr lang="nl-NL" dirty="0">
                <a:solidFill>
                  <a:schemeClr val="tx1"/>
                </a:solidFill>
              </a:rPr>
              <a:t>:</a:t>
            </a:r>
            <a:endParaRPr lang="nl-NL" u="sng" dirty="0">
              <a:solidFill>
                <a:schemeClr val="tx1"/>
              </a:solidFill>
            </a:endParaRPr>
          </a:p>
          <a:p>
            <a:pPr lvl="1"/>
            <a:r>
              <a:rPr lang="nl-NL" dirty="0">
                <a:solidFill>
                  <a:schemeClr val="tx1"/>
                </a:solidFill>
              </a:rPr>
              <a:t>Zweepharen voor voortbeweging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Paar 100 soorten</a:t>
            </a:r>
          </a:p>
          <a:p>
            <a:pPr lvl="1"/>
            <a:r>
              <a:rPr lang="nl-NL" dirty="0" err="1">
                <a:solidFill>
                  <a:schemeClr val="tx1"/>
                </a:solidFill>
              </a:rPr>
              <a:t>Extremofiel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mr-IN" dirty="0">
                <a:solidFill>
                  <a:schemeClr val="tx1"/>
                </a:solidFill>
              </a:rPr>
              <a:t>–</a:t>
            </a:r>
            <a:r>
              <a:rPr lang="nl-NL" dirty="0">
                <a:solidFill>
                  <a:schemeClr val="tx1"/>
                </a:solidFill>
              </a:rPr>
              <a:t> extreme omstandigheden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In de darmen; productie methaangas (O</a:t>
            </a:r>
            <a:r>
              <a:rPr lang="nl-NL" baseline="-25000" dirty="0">
                <a:solidFill>
                  <a:schemeClr val="tx1"/>
                </a:solidFill>
              </a:rPr>
              <a:t>2</a:t>
            </a:r>
            <a:r>
              <a:rPr lang="nl-NL" dirty="0">
                <a:solidFill>
                  <a:schemeClr val="tx1"/>
                </a:solidFill>
              </a:rPr>
              <a:t>-arm)</a:t>
            </a:r>
          </a:p>
          <a:p>
            <a:r>
              <a:rPr lang="nl-NL" u="sng" dirty="0">
                <a:solidFill>
                  <a:schemeClr val="tx1"/>
                </a:solidFill>
              </a:rPr>
              <a:t>Bacteriën</a:t>
            </a:r>
            <a:r>
              <a:rPr lang="nl-NL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Circulair DNA: 1 kringvormige chromosoom,                              geen eiwitten. 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Plasmiden: kleinere circulaire chromosomen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Ongeslachtelijke voortplanting: deling </a:t>
            </a:r>
            <a:r>
              <a:rPr lang="nl-NL" dirty="0">
                <a:solidFill>
                  <a:schemeClr val="tx1"/>
                </a:solidFill>
                <a:sym typeface="Wingdings"/>
              </a:rPr>
              <a:t></a:t>
            </a:r>
            <a:endParaRPr lang="nl-NL" dirty="0">
              <a:solidFill>
                <a:schemeClr val="tx1"/>
              </a:solidFill>
            </a:endParaRPr>
          </a:p>
          <a:p>
            <a:pPr lvl="1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308" r="48707"/>
          <a:stretch/>
        </p:blipFill>
        <p:spPr>
          <a:xfrm>
            <a:off x="6567056" y="2049587"/>
            <a:ext cx="2493818" cy="41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6C7EA-C0F7-1F45-877D-7C486A9F0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Universiteit van Nederland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82E8BF-2F9D-D54A-BEAE-A4B51BDDE5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Krijgen we kieuwen als de aarde opeens onder water loopt?</a:t>
            </a:r>
            <a:endParaRPr lang="nl-NL" dirty="0"/>
          </a:p>
          <a:p>
            <a:r>
              <a:rPr lang="nl-NL" dirty="0">
                <a:hlinkClick r:id="rId3"/>
              </a:rPr>
              <a:t>Hoe zorgde evolutie ervoor dat vissen op het land konden leven?</a:t>
            </a:r>
            <a:endParaRPr lang="nl-NL" dirty="0"/>
          </a:p>
          <a:p>
            <a:r>
              <a:rPr lang="nl-NL" dirty="0">
                <a:hlinkClick r:id="rId4"/>
              </a:rPr>
              <a:t>Waarom kunnen we geen seks hebben met eikenbomen?</a:t>
            </a:r>
            <a:endParaRPr lang="nl-NL" dirty="0"/>
          </a:p>
          <a:p>
            <a:r>
              <a:rPr lang="nl-NL" dirty="0">
                <a:hlinkClick r:id="rId5"/>
              </a:rPr>
              <a:t>Waarom zorgt seksuele selectie voor mooie mannen met zinloze blinde darmen?</a:t>
            </a:r>
            <a:endParaRPr lang="nl-NL" dirty="0"/>
          </a:p>
          <a:p>
            <a:r>
              <a:rPr lang="nl-NL" dirty="0">
                <a:hlinkClick r:id="rId6"/>
              </a:rPr>
              <a:t>Wat zijn de religieuze argumenten tegen evolutie?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0B083A-A0B6-8147-A81F-A96E550BA7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74" r="27458"/>
          <a:stretch/>
        </p:blipFill>
        <p:spPr>
          <a:xfrm>
            <a:off x="4626032" y="1873674"/>
            <a:ext cx="3740728" cy="39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0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4DC59-D6F7-B743-8A6C-4111F93AF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van soorten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8E284C-0504-3D49-8BF9-6E006387B2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Reproductieve isolatie</a:t>
            </a:r>
          </a:p>
          <a:p>
            <a:pPr lvl="1"/>
            <a:r>
              <a:rPr lang="nl-NL" dirty="0"/>
              <a:t>Geografische isolatie</a:t>
            </a:r>
          </a:p>
          <a:p>
            <a:pPr lvl="1"/>
            <a:r>
              <a:rPr lang="nl-NL" dirty="0"/>
              <a:t>Ecologische isolatie</a:t>
            </a:r>
          </a:p>
          <a:p>
            <a:pPr lvl="1"/>
            <a:r>
              <a:rPr lang="nl-NL" dirty="0"/>
              <a:t>Gedragsisolatie</a:t>
            </a:r>
          </a:p>
          <a:p>
            <a:pPr lvl="1"/>
            <a:r>
              <a:rPr lang="nl-NL" dirty="0" err="1"/>
              <a:t>Seizoensisolatie</a:t>
            </a: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573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Afbeelding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89" y="913926"/>
            <a:ext cx="8440737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4314FD0-021C-5745-87B3-9362C1F2F00F}"/>
              </a:ext>
            </a:extLst>
          </p:cNvPr>
          <p:cNvSpPr txBox="1"/>
          <p:nvPr/>
        </p:nvSpPr>
        <p:spPr>
          <a:xfrm>
            <a:off x="843148" y="355786"/>
            <a:ext cx="7232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Geografische isolatie</a:t>
            </a:r>
          </a:p>
        </p:txBody>
      </p:sp>
    </p:spTree>
    <p:extLst>
      <p:ext uri="{BB962C8B-B14F-4D97-AF65-F5344CB8AC3E}">
        <p14:creationId xmlns:p14="http://schemas.microsoft.com/office/powerpoint/2010/main" val="4236269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Afbeelding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47" y="674337"/>
            <a:ext cx="86248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kstvak 3"/>
          <p:cNvSpPr txBox="1">
            <a:spLocks noChangeArrowheads="1"/>
          </p:cNvSpPr>
          <p:nvPr/>
        </p:nvSpPr>
        <p:spPr bwMode="auto">
          <a:xfrm>
            <a:off x="874953" y="274227"/>
            <a:ext cx="369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>
                <a:latin typeface="+mn-lt"/>
              </a:rPr>
              <a:t>Aanpassing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omstandigheden</a:t>
            </a:r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2170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F1A95-8C1A-444D-85B0-5A01FCC5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31E2DE-48C0-8C41-83F0-4A6F009FBF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4D55C6-F0C6-314F-9AC2-555A45FC3A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26F046-A14E-7D4B-9D10-43C677ED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53"/>
            <a:ext cx="9144000" cy="6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46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395288" y="459552"/>
            <a:ext cx="27751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Geografische isolatie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63491" name="Picture 6" descr="americansp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1331913" y="4676775"/>
            <a:ext cx="1963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i="1"/>
              <a:t>Amerikaanse huismus</a:t>
            </a:r>
          </a:p>
        </p:txBody>
      </p:sp>
      <p:pic>
        <p:nvPicPr>
          <p:cNvPr id="63493" name="Picture 8" descr="europesehuis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771650"/>
            <a:ext cx="33115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5776913" y="4603750"/>
            <a:ext cx="167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i="1"/>
              <a:t>Europese huismus</a:t>
            </a:r>
          </a:p>
        </p:txBody>
      </p:sp>
    </p:spTree>
    <p:extLst>
      <p:ext uri="{BB962C8B-B14F-4D97-AF65-F5344CB8AC3E}">
        <p14:creationId xmlns:p14="http://schemas.microsoft.com/office/powerpoint/2010/main" val="4132404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ChangeArrowheads="1"/>
          </p:cNvSpPr>
          <p:nvPr/>
        </p:nvSpPr>
        <p:spPr bwMode="auto">
          <a:xfrm>
            <a:off x="196584" y="410339"/>
            <a:ext cx="2648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nl-NL" b="1" dirty="0">
                <a:solidFill>
                  <a:srgbClr val="C00000"/>
                </a:solidFill>
              </a:rPr>
              <a:t>Ecologische isolatie</a:t>
            </a:r>
          </a:p>
        </p:txBody>
      </p:sp>
      <p:pic>
        <p:nvPicPr>
          <p:cNvPr id="64515" name="Picture 7" descr="Koolmeesbod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1052513"/>
            <a:ext cx="31543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8"/>
          <p:cNvSpPr txBox="1">
            <a:spLocks noChangeArrowheads="1"/>
          </p:cNvSpPr>
          <p:nvPr/>
        </p:nvSpPr>
        <p:spPr bwMode="auto">
          <a:xfrm>
            <a:off x="3383979" y="1989138"/>
            <a:ext cx="5724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dirty="0" err="1"/>
              <a:t>Koolmees</a:t>
            </a:r>
            <a:r>
              <a:rPr lang="en-GB" sz="1600" dirty="0"/>
              <a:t> (</a:t>
            </a:r>
            <a:r>
              <a:rPr lang="en-GB" sz="1600" i="1" dirty="0" err="1"/>
              <a:t>Parus</a:t>
            </a:r>
            <a:r>
              <a:rPr lang="en-GB" sz="1600" i="1" dirty="0"/>
              <a:t> major</a:t>
            </a:r>
            <a:r>
              <a:rPr lang="en-GB" sz="1600" dirty="0"/>
              <a:t>);</a:t>
            </a:r>
          </a:p>
          <a:p>
            <a:pPr eaLnBrk="1" hangingPunct="1"/>
            <a:r>
              <a:rPr lang="en-GB" sz="1600" dirty="0" err="1"/>
              <a:t>zoekt</a:t>
            </a:r>
            <a:r>
              <a:rPr lang="en-GB" sz="1600" dirty="0"/>
              <a:t> </a:t>
            </a:r>
            <a:r>
              <a:rPr lang="en-GB" sz="1600" dirty="0" err="1"/>
              <a:t>insecten</a:t>
            </a:r>
            <a:r>
              <a:rPr lang="en-GB" sz="1600" dirty="0"/>
              <a:t> op de </a:t>
            </a:r>
            <a:r>
              <a:rPr lang="en-GB" sz="1600" dirty="0" err="1"/>
              <a:t>bodem</a:t>
            </a:r>
            <a:r>
              <a:rPr lang="en-GB" sz="1600" dirty="0"/>
              <a:t> en in de </a:t>
            </a:r>
            <a:r>
              <a:rPr lang="en-GB" sz="1600" dirty="0" err="1"/>
              <a:t>kruin</a:t>
            </a:r>
            <a:r>
              <a:rPr lang="en-GB" sz="1600" dirty="0"/>
              <a:t> van </a:t>
            </a:r>
            <a:r>
              <a:rPr lang="en-GB" sz="1600" dirty="0" err="1"/>
              <a:t>een</a:t>
            </a:r>
            <a:r>
              <a:rPr lang="en-GB" sz="1600" dirty="0"/>
              <a:t> boom</a:t>
            </a:r>
          </a:p>
        </p:txBody>
      </p:sp>
      <p:pic>
        <p:nvPicPr>
          <p:cNvPr id="64517" name="Picture 9" descr="pimpelme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585" y="3590925"/>
            <a:ext cx="3151454" cy="236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10"/>
          <p:cNvSpPr>
            <a:spLocks noChangeArrowheads="1"/>
          </p:cNvSpPr>
          <p:nvPr/>
        </p:nvSpPr>
        <p:spPr bwMode="auto">
          <a:xfrm>
            <a:off x="3348038" y="4249451"/>
            <a:ext cx="40323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nl-NL" sz="1600" dirty="0"/>
              <a:t>Pimpelmees (</a:t>
            </a:r>
            <a:r>
              <a:rPr lang="nl-NL" sz="1600" i="1" dirty="0" err="1"/>
              <a:t>Cyanistes</a:t>
            </a:r>
            <a:r>
              <a:rPr lang="nl-NL" sz="1600" i="1" dirty="0"/>
              <a:t> </a:t>
            </a:r>
            <a:r>
              <a:rPr lang="nl-NL" sz="1600" i="1" dirty="0" err="1"/>
              <a:t>cearules</a:t>
            </a:r>
            <a:r>
              <a:rPr lang="nl-NL" sz="1600" i="1" dirty="0"/>
              <a:t>);</a:t>
            </a:r>
          </a:p>
          <a:p>
            <a:r>
              <a:rPr lang="nl-NL" sz="1600" dirty="0"/>
              <a:t> zoekt insecten op de uiteinden van de takken</a:t>
            </a:r>
            <a:r>
              <a:rPr lang="en-GB" sz="1600" dirty="0"/>
              <a:t> </a:t>
            </a:r>
          </a:p>
        </p:txBody>
      </p:sp>
      <p:sp>
        <p:nvSpPr>
          <p:cNvPr id="64519" name="Text Box 11"/>
          <p:cNvSpPr txBox="1">
            <a:spLocks noChangeArrowheads="1"/>
          </p:cNvSpPr>
          <p:nvPr/>
        </p:nvSpPr>
        <p:spPr bwMode="auto">
          <a:xfrm>
            <a:off x="3581908" y="362360"/>
            <a:ext cx="5328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dirty="0" err="1"/>
              <a:t>Voedingscultuur</a:t>
            </a:r>
            <a:r>
              <a:rPr lang="en-GB" dirty="0"/>
              <a:t> </a:t>
            </a:r>
            <a:r>
              <a:rPr lang="en-GB" dirty="0" err="1"/>
              <a:t>verandert</a:t>
            </a:r>
            <a:r>
              <a:rPr lang="en-GB" dirty="0"/>
              <a:t> het </a:t>
            </a:r>
            <a:r>
              <a:rPr lang="en-GB" dirty="0" err="1"/>
              <a:t>paringsgedrag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6626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027276"/>
            <a:ext cx="60420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http://upload.wikimedia.org/wikipedia/commons/f/fa/Chorthippus_brunneus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32547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http://www.naturefg.com/images/c-animals/chorthippus-biguttulu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193" y="1325476"/>
            <a:ext cx="317496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288" y="459581"/>
            <a:ext cx="21066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Gedragsisolatie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341233" y="3701740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Ratelaar</a:t>
            </a:r>
            <a:endParaRPr lang="nl-NL" sz="1400" dirty="0"/>
          </a:p>
        </p:txBody>
      </p:sp>
      <p:sp>
        <p:nvSpPr>
          <p:cNvPr id="8" name="Tekstvak 7"/>
          <p:cNvSpPr txBox="1"/>
          <p:nvPr/>
        </p:nvSpPr>
        <p:spPr>
          <a:xfrm>
            <a:off x="5377991" y="369855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Bruine</a:t>
            </a:r>
            <a:r>
              <a:rPr lang="en-US" sz="1400" dirty="0"/>
              <a:t> </a:t>
            </a:r>
            <a:r>
              <a:rPr lang="en-US" sz="1400" dirty="0" err="1"/>
              <a:t>sprinkhaan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883468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539750" y="549275"/>
            <a:ext cx="21788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Seizoensisolatie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7065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197894"/>
            <a:ext cx="39243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143919"/>
            <a:ext cx="3598862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 Box 12"/>
          <p:cNvSpPr txBox="1">
            <a:spLocks noChangeArrowheads="1"/>
          </p:cNvSpPr>
          <p:nvPr/>
        </p:nvSpPr>
        <p:spPr bwMode="auto">
          <a:xfrm>
            <a:off x="468313" y="1339850"/>
            <a:ext cx="8964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600" dirty="0"/>
              <a:t>Verschillende voortplantingsperiode kan populaties isoleren en verschillende soorten doen ontstaan</a:t>
            </a:r>
            <a:r>
              <a:rPr lang="en-GB" sz="1600" dirty="0"/>
              <a:t> </a:t>
            </a:r>
          </a:p>
        </p:txBody>
      </p:sp>
      <p:sp>
        <p:nvSpPr>
          <p:cNvPr id="70662" name="Text Box 13"/>
          <p:cNvSpPr txBox="1">
            <a:spLocks noChangeArrowheads="1"/>
          </p:cNvSpPr>
          <p:nvPr/>
        </p:nvSpPr>
        <p:spPr bwMode="auto">
          <a:xfrm>
            <a:off x="1140619" y="5366544"/>
            <a:ext cx="225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dirty="0" err="1"/>
              <a:t>Bruine</a:t>
            </a:r>
            <a:r>
              <a:rPr lang="en-GB" dirty="0"/>
              <a:t> </a:t>
            </a:r>
            <a:r>
              <a:rPr lang="en-GB" dirty="0" err="1"/>
              <a:t>kikker</a:t>
            </a:r>
            <a:r>
              <a:rPr lang="en-GB" dirty="0"/>
              <a:t> – </a:t>
            </a:r>
            <a:r>
              <a:rPr lang="en-GB" dirty="0" err="1"/>
              <a:t>maart</a:t>
            </a:r>
            <a:r>
              <a:rPr lang="en-GB" dirty="0"/>
              <a:t> </a:t>
            </a:r>
          </a:p>
        </p:txBody>
      </p:sp>
      <p:sp>
        <p:nvSpPr>
          <p:cNvPr id="70663" name="Text Box 14"/>
          <p:cNvSpPr txBox="1">
            <a:spLocks noChangeArrowheads="1"/>
          </p:cNvSpPr>
          <p:nvPr/>
        </p:nvSpPr>
        <p:spPr bwMode="auto">
          <a:xfrm>
            <a:off x="5765738" y="4647406"/>
            <a:ext cx="212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Groene kikker – mei </a:t>
            </a:r>
          </a:p>
        </p:txBody>
      </p:sp>
    </p:spTree>
    <p:extLst>
      <p:ext uri="{BB962C8B-B14F-4D97-AF65-F5344CB8AC3E}">
        <p14:creationId xmlns:p14="http://schemas.microsoft.com/office/powerpoint/2010/main" val="3086043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D38CFA-E1E9-644E-88E8-A28B3A50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Eilandtheorie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FA604F-F854-7944-B469-C089F87EE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u="sng" dirty="0"/>
              <a:t>Darwin</a:t>
            </a:r>
          </a:p>
          <a:p>
            <a:r>
              <a:rPr lang="nl-NL" dirty="0"/>
              <a:t>Eiland groter </a:t>
            </a:r>
            <a:r>
              <a:rPr lang="nl-NL" dirty="0">
                <a:sym typeface="Wingdings" pitchFamily="2" charset="2"/>
              </a:rPr>
              <a:t> meer soorten</a:t>
            </a:r>
          </a:p>
          <a:p>
            <a:r>
              <a:rPr lang="nl-NL" dirty="0">
                <a:sym typeface="Wingdings" pitchFamily="2" charset="2"/>
              </a:rPr>
              <a:t>Afstand groter  minder soorten</a:t>
            </a:r>
          </a:p>
          <a:p>
            <a:r>
              <a:rPr lang="nl-NL" u="sng" dirty="0">
                <a:sym typeface="Wingdings" pitchFamily="2" charset="2"/>
              </a:rPr>
              <a:t>Mac Arthur &amp; Wilson</a:t>
            </a:r>
          </a:p>
          <a:p>
            <a:endParaRPr lang="nl-NL" u="sng" dirty="0">
              <a:sym typeface="Wingdings" pitchFamily="2" charset="2"/>
            </a:endParaRPr>
          </a:p>
          <a:p>
            <a:endParaRPr lang="nl-NL" u="sng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DA802B-FBC3-8B4D-884E-9451698DB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100"/>
          <a:stretch/>
        </p:blipFill>
        <p:spPr>
          <a:xfrm>
            <a:off x="5153891" y="2468282"/>
            <a:ext cx="3579517" cy="364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5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Prokaryoten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23900" y="1737360"/>
            <a:ext cx="7707406" cy="434280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nl-NL" dirty="0"/>
              <a:t>Productie van voedingsmiddelen</a:t>
            </a:r>
          </a:p>
          <a:p>
            <a:pPr>
              <a:buFont typeface="Wingdings" charset="2"/>
              <a:buChar char="§"/>
            </a:pPr>
            <a:r>
              <a:rPr lang="nl-NL" dirty="0"/>
              <a:t>Afvalwaterzuivering</a:t>
            </a:r>
          </a:p>
          <a:p>
            <a:pPr>
              <a:buFont typeface="Wingdings" charset="2"/>
              <a:buChar char="§"/>
            </a:pPr>
            <a:r>
              <a:rPr lang="nl-NL" dirty="0"/>
              <a:t>Genetisch gemodificeerde bacteriën: productie van wasmiddelenzymen, geneesmiddelen, hormonen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>
                <a:hlinkClick r:id="rId2"/>
              </a:rPr>
              <a:t>Jij en bacteriën</a:t>
            </a:r>
            <a:endParaRPr lang="nl-NL" u="sng" dirty="0"/>
          </a:p>
          <a:p>
            <a:pPr>
              <a:buFont typeface="Wingdings" charset="2"/>
              <a:buChar char="§"/>
            </a:pPr>
            <a:r>
              <a:rPr lang="nl-NL" dirty="0"/>
              <a:t>Natuurlijke bescherming tegen schadelijke bacteriën (huid).</a:t>
            </a:r>
          </a:p>
          <a:p>
            <a:pPr>
              <a:buFont typeface="Wingdings" charset="2"/>
              <a:buChar char="§"/>
            </a:pPr>
            <a:r>
              <a:rPr lang="nl-NL" dirty="0"/>
              <a:t>Darmflora </a:t>
            </a:r>
          </a:p>
          <a:p>
            <a:pPr>
              <a:buFont typeface="Wingdings" charset="2"/>
              <a:buChar char="§"/>
            </a:pPr>
            <a:endParaRPr lang="nl-NL" dirty="0"/>
          </a:p>
          <a:p>
            <a:pPr>
              <a:buFont typeface="Wingdings" charset="2"/>
              <a:buChar char="§"/>
            </a:pPr>
            <a:r>
              <a:rPr lang="nl-NL" dirty="0"/>
              <a:t>Bederven van voedsel</a:t>
            </a:r>
          </a:p>
          <a:p>
            <a:pPr>
              <a:buFont typeface="Wingdings" charset="2"/>
              <a:buChar char="§"/>
            </a:pPr>
            <a:r>
              <a:rPr lang="nl-NL" dirty="0"/>
              <a:t>Waterbloei (cyanobacteriën) </a:t>
            </a:r>
          </a:p>
          <a:p>
            <a:pPr>
              <a:buFont typeface="Wingdings" charset="2"/>
              <a:buChar char="§"/>
            </a:pPr>
            <a:endParaRPr lang="nl-NL" dirty="0"/>
          </a:p>
          <a:p>
            <a:pPr>
              <a:buFont typeface="Wingdings" charset="2"/>
              <a:buChar char="§"/>
            </a:pPr>
            <a:endParaRPr lang="nl-NL" dirty="0"/>
          </a:p>
          <a:p>
            <a:pPr>
              <a:buFont typeface="Wingdings" charset="2"/>
              <a:buChar char="§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2992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605BFFF-6AF1-144F-B19C-59A79647F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562" y="1846263"/>
            <a:ext cx="467932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0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Virus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23900" y="1737360"/>
            <a:ext cx="7707406" cy="4200301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nl-NL" dirty="0"/>
              <a:t>Geen organisme! Bestaat niet uit cellen, wel DNA. </a:t>
            </a:r>
          </a:p>
          <a:p>
            <a:pPr>
              <a:buFont typeface="Wingdings" charset="2"/>
              <a:buChar char="§"/>
            </a:pPr>
            <a:r>
              <a:rPr lang="nl-NL" dirty="0"/>
              <a:t>Kleiner dan bacteriën</a:t>
            </a:r>
          </a:p>
          <a:p>
            <a:pPr>
              <a:buFont typeface="Wingdings" charset="2"/>
              <a:buChar char="§"/>
            </a:pPr>
            <a:r>
              <a:rPr lang="nl-NL" dirty="0"/>
              <a:t>Voorplanting binnen gastheer</a:t>
            </a:r>
          </a:p>
          <a:p>
            <a:pPr>
              <a:buFont typeface="Wingdings" charset="2"/>
              <a:buChar char="§"/>
            </a:pPr>
            <a:endParaRPr lang="nl-NL" dirty="0"/>
          </a:p>
          <a:p>
            <a:pPr>
              <a:buFont typeface="Wingdings" charset="2"/>
              <a:buChar char="§"/>
            </a:pPr>
            <a:r>
              <a:rPr lang="nl-NL" dirty="0"/>
              <a:t>Bacteriofaag (gastheer = bacterie)</a:t>
            </a:r>
          </a:p>
          <a:p>
            <a:pPr>
              <a:buFont typeface="Wingdings" charset="2"/>
              <a:buChar char="§"/>
            </a:pPr>
            <a:endParaRPr lang="nl-NL" dirty="0"/>
          </a:p>
          <a:p>
            <a:pPr>
              <a:buFont typeface="Wingdings" charset="2"/>
              <a:buChar char="§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169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Eukaryoten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2960" y="1737361"/>
            <a:ext cx="7707406" cy="4716570"/>
          </a:xfrm>
        </p:spPr>
        <p:txBody>
          <a:bodyPr/>
          <a:lstStyle/>
          <a:p>
            <a:r>
              <a:rPr lang="nl-NL" b="1" u="sng" dirty="0"/>
              <a:t>Schimmels</a:t>
            </a:r>
          </a:p>
          <a:p>
            <a:pPr>
              <a:buFont typeface="Wingdings" charset="2"/>
              <a:buChar char="§"/>
            </a:pPr>
            <a:r>
              <a:rPr lang="nl-NL" sz="2000" dirty="0" err="1"/>
              <a:t>Heterotroof</a:t>
            </a:r>
            <a:r>
              <a:rPr lang="nl-NL" sz="2000" dirty="0"/>
              <a:t>, celwand, celkern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Eencellig (gist) </a:t>
            </a:r>
          </a:p>
          <a:p>
            <a:pPr lvl="2"/>
            <a:r>
              <a:rPr lang="nl-NL" dirty="0"/>
              <a:t>Ongeslachtelijke voortplanting – knopvorming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Meercellig (schimmeldraden=</a:t>
            </a:r>
            <a:r>
              <a:rPr lang="nl-NL" sz="2000" dirty="0" err="1"/>
              <a:t>hyfen</a:t>
            </a:r>
            <a:r>
              <a:rPr lang="nl-NL" sz="2000" dirty="0">
                <a:sym typeface="Wingdings"/>
              </a:rPr>
              <a:t>)</a:t>
            </a:r>
            <a:endParaRPr lang="nl-NL" sz="2000" dirty="0"/>
          </a:p>
          <a:p>
            <a:pPr lvl="2"/>
            <a:r>
              <a:rPr lang="nl-NL" dirty="0"/>
              <a:t>Voortplanting door haploïde sporen (uiteinde </a:t>
            </a:r>
          </a:p>
          <a:p>
            <a:pPr marL="384048" lvl="2" indent="0">
              <a:buNone/>
            </a:pPr>
            <a:r>
              <a:rPr lang="nl-NL" dirty="0"/>
              <a:t>	van schimmeldraden / paddenstoelen)</a:t>
            </a:r>
          </a:p>
          <a:p>
            <a:pPr lvl="2"/>
            <a:r>
              <a:rPr lang="nl-NL" dirty="0"/>
              <a:t>Ongeslachtelijke voortplanting 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Bereiding van voedingsmiddelen (kaas, brood, bier)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Antibiotica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Veroorzaken ziekten (zwemmerseczeem)</a:t>
            </a:r>
          </a:p>
          <a:p>
            <a:pPr lvl="1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803" y="95003"/>
            <a:ext cx="2519308" cy="40619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66" y="4237400"/>
            <a:ext cx="2614445" cy="25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Eukaryoten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2960" y="1737361"/>
            <a:ext cx="7707406" cy="4669531"/>
          </a:xfrm>
        </p:spPr>
        <p:txBody>
          <a:bodyPr/>
          <a:lstStyle/>
          <a:p>
            <a:r>
              <a:rPr lang="nl-NL" b="1" u="sng" dirty="0"/>
              <a:t>Planten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Autotroof (fotosynthese), celwand(cellulose), celkern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Sporenplanten: Wieren / Mossen / Paardenstaarten /  Varens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Vaatplanten: paardenstaarten / varens / zaadplanten</a:t>
            </a:r>
          </a:p>
        </p:txBody>
      </p:sp>
    </p:spTree>
    <p:extLst>
      <p:ext uri="{BB962C8B-B14F-4D97-AF65-F5344CB8AC3E}">
        <p14:creationId xmlns:p14="http://schemas.microsoft.com/office/powerpoint/2010/main" val="86245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Eukaryoten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2960" y="1737361"/>
            <a:ext cx="7707406" cy="4591131"/>
          </a:xfrm>
        </p:spPr>
        <p:txBody>
          <a:bodyPr/>
          <a:lstStyle/>
          <a:p>
            <a:r>
              <a:rPr lang="nl-NL" b="1" u="sng" dirty="0"/>
              <a:t>Dieren</a:t>
            </a:r>
          </a:p>
          <a:p>
            <a:pPr>
              <a:buFont typeface="Wingdings" charset="2"/>
              <a:buChar char="§"/>
            </a:pPr>
            <a:r>
              <a:rPr lang="nl-NL" sz="2000" dirty="0" err="1"/>
              <a:t>Heterotroof</a:t>
            </a:r>
            <a:r>
              <a:rPr lang="nl-NL" sz="2000" dirty="0"/>
              <a:t>, geen celwand, celkern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Symmetrie</a:t>
            </a:r>
          </a:p>
          <a:p>
            <a:pPr lvl="1">
              <a:buFont typeface="Wingdings" charset="2"/>
              <a:buChar char="§"/>
            </a:pPr>
            <a:r>
              <a:rPr lang="nl-NL" sz="2000" dirty="0"/>
              <a:t>Bilateraal</a:t>
            </a:r>
          </a:p>
          <a:p>
            <a:pPr lvl="1">
              <a:buFont typeface="Wingdings" charset="2"/>
              <a:buChar char="§"/>
            </a:pPr>
            <a:r>
              <a:rPr lang="nl-NL" sz="2000" dirty="0"/>
              <a:t>Radiaal	</a:t>
            </a:r>
          </a:p>
          <a:p>
            <a:pPr lvl="1">
              <a:buFont typeface="Wingdings" charset="2"/>
              <a:buChar char="§"/>
            </a:pPr>
            <a:r>
              <a:rPr lang="nl-NL" sz="2000" dirty="0"/>
              <a:t>Asymmetrisch </a:t>
            </a:r>
          </a:p>
          <a:p>
            <a:pPr>
              <a:buFont typeface="Wingdings" charset="2"/>
              <a:buChar char="§"/>
            </a:pPr>
            <a:r>
              <a:rPr lang="nl-NL" sz="2000" dirty="0"/>
              <a:t>Skelet</a:t>
            </a:r>
          </a:p>
          <a:p>
            <a:pPr lvl="1">
              <a:buFont typeface="Wingdings" charset="2"/>
              <a:buChar char="§"/>
            </a:pPr>
            <a:r>
              <a:rPr lang="nl-NL" sz="2000" dirty="0" err="1"/>
              <a:t>Endoskelet</a:t>
            </a:r>
            <a:r>
              <a:rPr lang="nl-NL" sz="2000" dirty="0"/>
              <a:t> (inwendig)</a:t>
            </a:r>
          </a:p>
          <a:p>
            <a:pPr lvl="1">
              <a:buFont typeface="Wingdings" charset="2"/>
              <a:buChar char="§"/>
            </a:pPr>
            <a:r>
              <a:rPr lang="nl-NL" sz="2000" dirty="0" err="1"/>
              <a:t>Exoskelet</a:t>
            </a:r>
            <a:r>
              <a:rPr lang="nl-NL" sz="2000" dirty="0"/>
              <a:t> (uitwendig)</a:t>
            </a:r>
          </a:p>
          <a:p>
            <a:pPr lvl="1">
              <a:buFont typeface="Wingdings" charset="2"/>
              <a:buChar char="§"/>
            </a:pPr>
            <a:r>
              <a:rPr lang="nl-NL" sz="2000" dirty="0"/>
              <a:t>Zonder</a:t>
            </a:r>
          </a:p>
          <a:p>
            <a:pPr lvl="2"/>
            <a:endParaRPr lang="nl-NL" dirty="0"/>
          </a:p>
          <a:p>
            <a:pPr lvl="2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163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Eukaryoten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2960" y="1737361"/>
            <a:ext cx="7707406" cy="4622491"/>
          </a:xfrm>
        </p:spPr>
        <p:txBody>
          <a:bodyPr/>
          <a:lstStyle/>
          <a:p>
            <a:r>
              <a:rPr lang="nl-NL" dirty="0"/>
              <a:t>Eencelligen</a:t>
            </a:r>
          </a:p>
          <a:p>
            <a:pPr lvl="1"/>
            <a:r>
              <a:rPr lang="nl-NL" dirty="0"/>
              <a:t>Pantoffeldiertje en amoebe</a:t>
            </a:r>
          </a:p>
          <a:p>
            <a:r>
              <a:rPr lang="nl-NL" dirty="0"/>
              <a:t>Weekdieren</a:t>
            </a:r>
          </a:p>
          <a:p>
            <a:pPr lvl="1"/>
            <a:r>
              <a:rPr lang="nl-NL" dirty="0" err="1"/>
              <a:t>Tweekleppigen</a:t>
            </a:r>
            <a:r>
              <a:rPr lang="nl-NL" dirty="0"/>
              <a:t> / slakken / inktvissen</a:t>
            </a:r>
          </a:p>
          <a:p>
            <a:r>
              <a:rPr lang="nl-NL" dirty="0"/>
              <a:t>Geleedpotigen</a:t>
            </a:r>
          </a:p>
          <a:p>
            <a:pPr lvl="1"/>
            <a:r>
              <a:rPr lang="nl-NL" dirty="0"/>
              <a:t>Segmenten</a:t>
            </a:r>
          </a:p>
          <a:p>
            <a:pPr lvl="1"/>
            <a:r>
              <a:rPr lang="nl-NL" dirty="0"/>
              <a:t>Uitwendig skelet met chitine </a:t>
            </a:r>
            <a:r>
              <a:rPr lang="nl-NL" dirty="0">
                <a:sym typeface="Wingdings"/>
              </a:rPr>
              <a:t> vervellen</a:t>
            </a:r>
          </a:p>
          <a:p>
            <a:r>
              <a:rPr lang="nl-NL" dirty="0">
                <a:sym typeface="Wingdings"/>
              </a:rPr>
              <a:t>Gewervelden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2746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ef">
  <a:themeElements>
    <a:clrScheme name="Retrospectief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ef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ef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1657</TotalTime>
  <Words>717</Words>
  <Application>Microsoft Macintosh PowerPoint</Application>
  <PresentationFormat>Diavoorstelling (4:3)</PresentationFormat>
  <Paragraphs>191</Paragraphs>
  <Slides>40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Wingdings</vt:lpstr>
      <vt:lpstr>Retrospectief</vt:lpstr>
      <vt:lpstr>Evolutie</vt:lpstr>
      <vt:lpstr>Indeling van de levende natuur</vt:lpstr>
      <vt:lpstr>Prokaryoten</vt:lpstr>
      <vt:lpstr>Prokaryoten</vt:lpstr>
      <vt:lpstr>Virus</vt:lpstr>
      <vt:lpstr>Eukaryoten</vt:lpstr>
      <vt:lpstr>Eukaryoten</vt:lpstr>
      <vt:lpstr>Eukaryoten</vt:lpstr>
      <vt:lpstr>Eukaryoten</vt:lpstr>
      <vt:lpstr>Creationisme</vt:lpstr>
      <vt:lpstr>Evolutietheorieën</vt:lpstr>
      <vt:lpstr>PowerPoint-presentatie</vt:lpstr>
      <vt:lpstr>Darwin (1809 – 1882)</vt:lpstr>
      <vt:lpstr>Evolutietheorie</vt:lpstr>
      <vt:lpstr>Variatie in erfelijke eigenschappen</vt:lpstr>
      <vt:lpstr>PowerPoint-presentatie</vt:lpstr>
      <vt:lpstr>PowerPoint-presentatie</vt:lpstr>
      <vt:lpstr>PowerPoint-presentatie</vt:lpstr>
      <vt:lpstr>Natuurlijke selectie</vt:lpstr>
      <vt:lpstr>PowerPoint-presentatie</vt:lpstr>
      <vt:lpstr>Darwinvinken </vt:lpstr>
      <vt:lpstr>Onderzoek naar evolutie</vt:lpstr>
      <vt:lpstr>Homologe organen</vt:lpstr>
      <vt:lpstr>Analoge organen</vt:lpstr>
      <vt:lpstr>Rudimentaire organen</vt:lpstr>
      <vt:lpstr>Dezelfde soorten</vt:lpstr>
      <vt:lpstr>PowerPoint-presentatie</vt:lpstr>
      <vt:lpstr>PowerPoint-presentatie</vt:lpstr>
      <vt:lpstr>Allelfrequenties</vt:lpstr>
      <vt:lpstr>Universiteit van Nederland</vt:lpstr>
      <vt:lpstr>Ontstaan van soorten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Eilandtheorie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Evolutie</dc:title>
  <dc:creator>Helen</dc:creator>
  <cp:lastModifiedBy>Helen Steenbergen-Martens</cp:lastModifiedBy>
  <cp:revision>63</cp:revision>
  <dcterms:created xsi:type="dcterms:W3CDTF">2015-04-12T19:13:54Z</dcterms:created>
  <dcterms:modified xsi:type="dcterms:W3CDTF">2019-01-07T16:17:45Z</dcterms:modified>
</cp:coreProperties>
</file>