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0" r:id="rId1"/>
  </p:sldMasterIdLst>
  <p:notesMasterIdLst>
    <p:notesMasterId r:id="rId34"/>
  </p:notesMasterIdLst>
  <p:sldIdLst>
    <p:sldId id="256" r:id="rId2"/>
    <p:sldId id="257" r:id="rId3"/>
    <p:sldId id="258" r:id="rId4"/>
    <p:sldId id="280" r:id="rId5"/>
    <p:sldId id="262" r:id="rId6"/>
    <p:sldId id="260" r:id="rId7"/>
    <p:sldId id="261" r:id="rId8"/>
    <p:sldId id="259" r:id="rId9"/>
    <p:sldId id="281" r:id="rId10"/>
    <p:sldId id="264" r:id="rId11"/>
    <p:sldId id="265" r:id="rId12"/>
    <p:sldId id="266" r:id="rId13"/>
    <p:sldId id="273" r:id="rId14"/>
    <p:sldId id="277" r:id="rId15"/>
    <p:sldId id="278" r:id="rId16"/>
    <p:sldId id="279" r:id="rId17"/>
    <p:sldId id="285" r:id="rId18"/>
    <p:sldId id="286" r:id="rId19"/>
    <p:sldId id="263" r:id="rId20"/>
    <p:sldId id="287" r:id="rId21"/>
    <p:sldId id="283" r:id="rId22"/>
    <p:sldId id="284" r:id="rId23"/>
    <p:sldId id="289" r:id="rId24"/>
    <p:sldId id="288" r:id="rId25"/>
    <p:sldId id="270" r:id="rId26"/>
    <p:sldId id="271" r:id="rId27"/>
    <p:sldId id="272" r:id="rId28"/>
    <p:sldId id="269" r:id="rId29"/>
    <p:sldId id="268" r:id="rId30"/>
    <p:sldId id="274" r:id="rId31"/>
    <p:sldId id="275" r:id="rId32"/>
    <p:sldId id="276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/>
    <p:restoredTop sz="94701"/>
  </p:normalViewPr>
  <p:slideViewPr>
    <p:cSldViewPr snapToGrid="0" snapToObjects="1">
      <p:cViewPr varScale="1">
        <p:scale>
          <a:sx n="110" d="100"/>
          <a:sy n="110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0C52F-EE56-C447-B423-A0909CD42A24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6709-2C68-A447-8D23-5CAE7CC37E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42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Vwo: </a:t>
            </a:r>
            <a:r>
              <a:rPr lang="nl-NL" dirty="0" err="1"/>
              <a:t>poikilotherm</a:t>
            </a:r>
            <a:r>
              <a:rPr lang="nl-NL" dirty="0"/>
              <a:t> (koudbloedig)</a:t>
            </a:r>
            <a:r>
              <a:rPr lang="nl-NL" baseline="0" dirty="0"/>
              <a:t> / </a:t>
            </a:r>
            <a:r>
              <a:rPr lang="nl-NL" baseline="0" dirty="0" err="1"/>
              <a:t>homoiotherm</a:t>
            </a:r>
            <a:r>
              <a:rPr lang="nl-NL" baseline="0" dirty="0"/>
              <a:t> (warmbloedig)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6709-2C68-A447-8D23-5CAE7CC37EB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88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Tolerantie</a:t>
            </a:r>
            <a:r>
              <a:rPr lang="nl-NL" baseline="0" dirty="0"/>
              <a:t> / verspreidingsgebied / tolerantiegrens / beperkende factor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6709-2C68-A447-8D23-5CAE7CC37EB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89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Vwo: </a:t>
            </a:r>
          </a:p>
          <a:p>
            <a:r>
              <a:rPr lang="nl-NL" dirty="0"/>
              <a:t>Nis</a:t>
            </a:r>
            <a:r>
              <a:rPr lang="nl-NL" baseline="0" dirty="0"/>
              <a:t> / niche = rol die een bepaalde populatie speelt in het geheel van relaties in een ecosysteem</a:t>
            </a:r>
          </a:p>
          <a:p>
            <a:r>
              <a:rPr lang="nl-NL" baseline="0" dirty="0"/>
              <a:t>Mineralisatie: afbreken van dode resten tot anorganische stoffen door </a:t>
            </a:r>
            <a:r>
              <a:rPr lang="nl-NL" baseline="0" dirty="0" err="1"/>
              <a:t>reducenten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6709-2C68-A447-8D23-5CAE7CC37EB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8517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Vwo: productiviteit</a:t>
            </a:r>
            <a:r>
              <a:rPr lang="nl-NL" baseline="0" dirty="0"/>
              <a:t> </a:t>
            </a:r>
            <a:r>
              <a:rPr lang="nl-NL" baseline="0"/>
              <a:t>= de </a:t>
            </a:r>
            <a:r>
              <a:rPr lang="nl-NL" baseline="0" dirty="0"/>
              <a:t>hoeveelheid energie die wordt vastgelegd </a:t>
            </a:r>
            <a:r>
              <a:rPr lang="nl-NL" baseline="0"/>
              <a:t>in organische </a:t>
            </a:r>
            <a:r>
              <a:rPr lang="nl-NL" baseline="0" dirty="0"/>
              <a:t>stoffen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6709-2C68-A447-8D23-5CAE7CC37EB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2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76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48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791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91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 met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60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38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978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62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63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21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241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027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9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62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451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48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2C75A-4337-EC45-962A-14BA2EE0F822}" type="datetimeFigureOut">
              <a:rPr lang="nl-NL" smtClean="0"/>
              <a:t>10-06-18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1F1734-FC7F-AB47-B929-916D8218D6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9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://www.npo.nl/bio-bits-bovenbouw-ecologie/15-10-2013/NPS_123102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slide" Target="slide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oltv.nl/video/bio-bits-bovenbouw-ecologie-kwetsbare-natuur-successie-en-dynamiek-in-ecosystemen/#q=ecologi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://biologiepagina.nl/Havo5/3Mensenmilieu/computerlesstikstofkringloop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youtu.be/BCa5BkkZg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Ecologie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08E772B-3218-1D4C-872C-51F39CF363BD}"/>
              </a:ext>
            </a:extLst>
          </p:cNvPr>
          <p:cNvSpPr txBox="1"/>
          <p:nvPr/>
        </p:nvSpPr>
        <p:spPr>
          <a:xfrm>
            <a:off x="2589213" y="4777381"/>
            <a:ext cx="826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wetenschap waarbij de wisselwerking tussen organismen en hun omgeving wordt bestudeerd.</a:t>
            </a:r>
          </a:p>
        </p:txBody>
      </p:sp>
    </p:spTree>
    <p:extLst>
      <p:ext uri="{BB962C8B-B14F-4D97-AF65-F5344CB8AC3E}">
        <p14:creationId xmlns:p14="http://schemas.microsoft.com/office/powerpoint/2010/main" val="92023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1765"/>
          </a:xfrm>
        </p:spPr>
        <p:txBody>
          <a:bodyPr>
            <a:normAutofit/>
          </a:bodyPr>
          <a:lstStyle/>
          <a:p>
            <a:r>
              <a:rPr lang="nl-NL" sz="2800" dirty="0"/>
              <a:t>Veranderingen in populatiedichtheid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285875"/>
            <a:ext cx="8915400" cy="4625347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Dichtheidsafhankelijke factoren</a:t>
            </a:r>
          </a:p>
          <a:p>
            <a:pPr lvl="1"/>
            <a:r>
              <a:rPr lang="nl-NL" dirty="0"/>
              <a:t>Predatie</a:t>
            </a:r>
          </a:p>
          <a:p>
            <a:pPr lvl="1"/>
            <a:r>
              <a:rPr lang="nl-NL" dirty="0"/>
              <a:t>Parasitisme</a:t>
            </a:r>
          </a:p>
          <a:p>
            <a:pPr lvl="1"/>
            <a:r>
              <a:rPr lang="nl-NL" dirty="0"/>
              <a:t>Ziekte</a:t>
            </a:r>
          </a:p>
          <a:p>
            <a:pPr lvl="1"/>
            <a:r>
              <a:rPr lang="nl-NL" dirty="0"/>
              <a:t>Voedselconcurrentie</a:t>
            </a:r>
          </a:p>
          <a:p>
            <a:r>
              <a:rPr lang="nl-NL" dirty="0"/>
              <a:t>Dichtheidsonafhankelijke factoren </a:t>
            </a:r>
          </a:p>
          <a:p>
            <a:pPr lvl="1"/>
            <a:r>
              <a:rPr lang="nl-NL" dirty="0"/>
              <a:t>Vaak veroorzaakt door het klimaat; strenge winter / hevige sneeuwval / overstroming</a:t>
            </a:r>
          </a:p>
          <a:p>
            <a:endParaRPr lang="nl-NL" dirty="0"/>
          </a:p>
          <a:p>
            <a:r>
              <a:rPr lang="nl-NL" dirty="0"/>
              <a:t>Geboortecijfer</a:t>
            </a:r>
          </a:p>
          <a:p>
            <a:r>
              <a:rPr lang="nl-NL" dirty="0"/>
              <a:t>Sterftecijfer</a:t>
            </a:r>
          </a:p>
          <a:p>
            <a:r>
              <a:rPr lang="nl-NL" dirty="0"/>
              <a:t>Immigratie (</a:t>
            </a:r>
            <a:r>
              <a:rPr lang="nl-NL" dirty="0">
                <a:hlinkClick r:id="rId2"/>
              </a:rPr>
              <a:t>exoten</a:t>
            </a:r>
            <a:r>
              <a:rPr lang="nl-NL" dirty="0"/>
              <a:t>)</a:t>
            </a:r>
          </a:p>
          <a:p>
            <a:r>
              <a:rPr lang="nl-NL" dirty="0"/>
              <a:t>Emigratie</a:t>
            </a:r>
          </a:p>
          <a:p>
            <a:pPr lvl="8"/>
            <a:r>
              <a:rPr lang="nl-NL" sz="1900" dirty="0"/>
              <a:t>Biologisch evenwicht</a:t>
            </a:r>
          </a:p>
          <a:p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D68752-8D9D-3747-AB34-5188B5F46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539" y="1285875"/>
            <a:ext cx="3215073" cy="18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Populatiegroei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92925" y="1304924"/>
            <a:ext cx="8915400" cy="5095875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J-curve</a:t>
            </a:r>
          </a:p>
          <a:p>
            <a:r>
              <a:rPr lang="nl-NL" dirty="0"/>
              <a:t>Hoog geboortecijfer  (bv bacteriën) </a:t>
            </a:r>
          </a:p>
          <a:p>
            <a:pPr lvl="1"/>
            <a:r>
              <a:rPr lang="nl-NL" dirty="0"/>
              <a:t>exponentiele groei</a:t>
            </a:r>
          </a:p>
          <a:p>
            <a:pPr lvl="1"/>
            <a:r>
              <a:rPr lang="nl-NL" dirty="0"/>
              <a:t>draagkracht overschreden</a:t>
            </a:r>
          </a:p>
          <a:p>
            <a:pPr lvl="1"/>
            <a:r>
              <a:rPr lang="nl-NL" dirty="0"/>
              <a:t>omstandigheden minder gunstig</a:t>
            </a:r>
          </a:p>
          <a:p>
            <a:pPr lvl="1"/>
            <a:r>
              <a:rPr lang="nl-NL" dirty="0"/>
              <a:t>populatiedichtheid neemt af</a:t>
            </a:r>
          </a:p>
          <a:p>
            <a:pPr lvl="1"/>
            <a:r>
              <a:rPr lang="nl-NL" dirty="0"/>
              <a:t>Nieuwe draagkracht</a:t>
            </a:r>
          </a:p>
          <a:p>
            <a:pPr lvl="1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32" y="1904999"/>
            <a:ext cx="479107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Ecosystemen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314451"/>
            <a:ext cx="8915400" cy="5229224"/>
          </a:xfrm>
        </p:spPr>
        <p:txBody>
          <a:bodyPr>
            <a:normAutofit/>
          </a:bodyPr>
          <a:lstStyle/>
          <a:p>
            <a:r>
              <a:rPr lang="nl-NL" dirty="0"/>
              <a:t>Voedselrelaties	</a:t>
            </a:r>
          </a:p>
          <a:p>
            <a:pPr lvl="1"/>
            <a:r>
              <a:rPr lang="nl-NL" dirty="0"/>
              <a:t>Vraat – eten van planten</a:t>
            </a:r>
          </a:p>
          <a:p>
            <a:pPr lvl="1"/>
            <a:r>
              <a:rPr lang="nl-NL" dirty="0"/>
              <a:t>Predatie – eten van dieren</a:t>
            </a:r>
          </a:p>
          <a:p>
            <a:pPr lvl="1"/>
            <a:r>
              <a:rPr lang="nl-NL" dirty="0">
                <a:hlinkClick r:id="rId3" action="ppaction://hlinksldjump"/>
              </a:rPr>
              <a:t>Voedselketen</a:t>
            </a:r>
            <a:r>
              <a:rPr lang="nl-NL" dirty="0"/>
              <a:t> (let op de richting van pijlen!)</a:t>
            </a:r>
          </a:p>
          <a:p>
            <a:pPr lvl="1"/>
            <a:r>
              <a:rPr lang="nl-NL" dirty="0">
                <a:hlinkClick r:id="rId4" action="ppaction://hlinksldjump"/>
              </a:rPr>
              <a:t>Voedselweb</a:t>
            </a:r>
            <a:r>
              <a:rPr lang="nl-NL" dirty="0"/>
              <a:t> / voedselnet</a:t>
            </a:r>
          </a:p>
          <a:p>
            <a:pPr lvl="1"/>
            <a:endParaRPr lang="nl-NL" dirty="0"/>
          </a:p>
          <a:p>
            <a:r>
              <a:rPr lang="nl-NL" dirty="0"/>
              <a:t>Assimilatie – opbouw van organische moleculen uit kleinere moleculen</a:t>
            </a:r>
          </a:p>
          <a:p>
            <a:pPr lvl="1"/>
            <a:r>
              <a:rPr lang="nl-NL" dirty="0"/>
              <a:t>Koolstofassimilatie = fotosynthese – glucose vormen uit anorganische stoffen</a:t>
            </a:r>
          </a:p>
          <a:p>
            <a:pPr lvl="1"/>
            <a:r>
              <a:rPr lang="nl-NL" dirty="0"/>
              <a:t>Voortgezette assimilatie – glucose als grondstof voor koolhydraten, eiwitten, vetten, DNA</a:t>
            </a:r>
          </a:p>
          <a:p>
            <a:r>
              <a:rPr lang="nl-NL" dirty="0"/>
              <a:t>Dissimilatie = verbranding –energie komt vrij</a:t>
            </a:r>
          </a:p>
          <a:p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DF5E16E-8E40-2345-B66A-E6D3EE5D5517}"/>
              </a:ext>
            </a:extLst>
          </p:cNvPr>
          <p:cNvSpPr txBox="1"/>
          <p:nvPr/>
        </p:nvSpPr>
        <p:spPr>
          <a:xfrm>
            <a:off x="92597" y="79231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Basisstof 3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26F2861-4400-CE41-8B2F-01F4261D60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723" b="31672"/>
          <a:stretch/>
        </p:blipFill>
        <p:spPr>
          <a:xfrm>
            <a:off x="8310562" y="4914897"/>
            <a:ext cx="3365500" cy="162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9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Ecologische piramide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263006"/>
            <a:ext cx="8915400" cy="3777622"/>
          </a:xfrm>
        </p:spPr>
        <p:txBody>
          <a:bodyPr/>
          <a:lstStyle/>
          <a:p>
            <a:r>
              <a:rPr lang="nl-NL" dirty="0"/>
              <a:t>Alle organismen van eenzelfde trofisch niveau worden samengevoegd.</a:t>
            </a:r>
          </a:p>
          <a:p>
            <a:r>
              <a:rPr lang="nl-NL" dirty="0"/>
              <a:t>Rekenen in grammen (gewicht) of joules (energie). </a:t>
            </a:r>
          </a:p>
          <a:p>
            <a:r>
              <a:rPr lang="nl-NL" dirty="0"/>
              <a:t>Biomassa = totale gewicht van alle organische stoffen</a:t>
            </a:r>
          </a:p>
          <a:p>
            <a:endParaRPr lang="nl-NL" dirty="0"/>
          </a:p>
          <a:p>
            <a:r>
              <a:rPr lang="nl-NL" dirty="0">
                <a:hlinkClick r:id="rId2" action="ppaction://hlinksldjump"/>
              </a:rPr>
              <a:t>Piramide van aantallen </a:t>
            </a:r>
            <a:endParaRPr lang="nl-NL" dirty="0"/>
          </a:p>
          <a:p>
            <a:r>
              <a:rPr lang="nl-NL" dirty="0">
                <a:hlinkClick r:id="rId3" action="ppaction://hlinksldjump"/>
              </a:rPr>
              <a:t>Piramide van biomassa </a:t>
            </a:r>
            <a:r>
              <a:rPr lang="nl-NL" dirty="0"/>
              <a:t>– vrijwel altijd een piramidevorm!</a:t>
            </a:r>
          </a:p>
          <a:p>
            <a:endParaRPr lang="nl-NL" dirty="0"/>
          </a:p>
          <a:p>
            <a:r>
              <a:rPr lang="nl-NL" dirty="0"/>
              <a:t>Piramide van aantallen en piramide van biomassa van eenzelfde voedselketen zien er niet altijd hetzelfde uit!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b="25258"/>
          <a:stretch/>
        </p:blipFill>
        <p:spPr>
          <a:xfrm>
            <a:off x="8077200" y="4511123"/>
            <a:ext cx="3829050" cy="21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7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Energiestroom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49" y="206974"/>
            <a:ext cx="6116619" cy="6460526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/>
        </p:nvCxnSpPr>
        <p:spPr>
          <a:xfrm>
            <a:off x="6172200" y="55372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7051292" y="4064000"/>
            <a:ext cx="3654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7556500" y="2578100"/>
            <a:ext cx="29210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8116636" y="6375400"/>
            <a:ext cx="25019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C00000"/>
                </a:solidFill>
              </a:rPr>
              <a:t>= (bruto primaire) productie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172200" y="5850751"/>
            <a:ext cx="46565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rgbClr val="C00000"/>
                </a:solidFill>
              </a:rPr>
              <a:t>Vorming van nieuwe weefsels = (netto primaire) </a:t>
            </a:r>
            <a:r>
              <a:rPr lang="nl-NL" sz="1200" dirty="0">
                <a:solidFill>
                  <a:srgbClr val="C00000"/>
                </a:solidFill>
              </a:rPr>
              <a:t>productie</a:t>
            </a:r>
          </a:p>
        </p:txBody>
      </p:sp>
      <p:sp>
        <p:nvSpPr>
          <p:cNvPr id="20" name="Tekstvak 19"/>
          <p:cNvSpPr txBox="1"/>
          <p:nvPr/>
        </p:nvSpPr>
        <p:spPr>
          <a:xfrm rot="18696940">
            <a:off x="10893293" y="5651410"/>
            <a:ext cx="13779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C00000"/>
                </a:solidFill>
              </a:rPr>
              <a:t>= verbranding</a:t>
            </a:r>
          </a:p>
        </p:txBody>
      </p:sp>
      <p:sp>
        <p:nvSpPr>
          <p:cNvPr id="22" name="Pijl omhoog 21"/>
          <p:cNvSpPr/>
          <p:nvPr/>
        </p:nvSpPr>
        <p:spPr>
          <a:xfrm>
            <a:off x="8801100" y="5410200"/>
            <a:ext cx="279400" cy="127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 rot="2852202">
            <a:off x="6008830" y="4858950"/>
            <a:ext cx="11445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rgbClr val="C00000"/>
                </a:solidFill>
              </a:rPr>
              <a:t>= ontlasting</a:t>
            </a:r>
            <a:endParaRPr lang="nl-NL" sz="1200" dirty="0">
              <a:solidFill>
                <a:srgbClr val="C00000"/>
              </a:solidFill>
            </a:endParaRPr>
          </a:p>
        </p:txBody>
      </p:sp>
      <p:sp>
        <p:nvSpPr>
          <p:cNvPr id="25" name="Pijl omhoog 24"/>
          <p:cNvSpPr/>
          <p:nvPr/>
        </p:nvSpPr>
        <p:spPr>
          <a:xfrm>
            <a:off x="8801100" y="3941374"/>
            <a:ext cx="279400" cy="127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 omhoog 25"/>
          <p:cNvSpPr/>
          <p:nvPr/>
        </p:nvSpPr>
        <p:spPr>
          <a:xfrm>
            <a:off x="8801100" y="2451099"/>
            <a:ext cx="279400" cy="127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000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Veranderingen in ecosystemen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Biodiversiteit – aantal soorten in een gebied</a:t>
            </a:r>
          </a:p>
          <a:p>
            <a:r>
              <a:rPr lang="nl-NL" b="1" dirty="0"/>
              <a:t>Successie</a:t>
            </a:r>
            <a:r>
              <a:rPr lang="nl-NL" dirty="0"/>
              <a:t> – verandering van de soortensamenstelling van een levensgemeenschap waardoor deze geleidelijk overgaat in een andere</a:t>
            </a:r>
          </a:p>
          <a:p>
            <a:pPr lvl="1"/>
            <a:r>
              <a:rPr lang="nl-NL" b="1" dirty="0" err="1"/>
              <a:t>Pionierecosysteem</a:t>
            </a:r>
            <a:r>
              <a:rPr lang="nl-NL" b="1" dirty="0"/>
              <a:t> </a:t>
            </a:r>
            <a:r>
              <a:rPr lang="nl-NL" dirty="0"/>
              <a:t>– ecosysteem dat als eerste ontstaat in een onbegroeid terrein</a:t>
            </a:r>
          </a:p>
          <a:p>
            <a:pPr lvl="1"/>
            <a:r>
              <a:rPr lang="nl-NL" b="1" dirty="0"/>
              <a:t>Climaxecosysteem</a:t>
            </a:r>
            <a:r>
              <a:rPr lang="nl-NL" dirty="0"/>
              <a:t> – laatste stadium van de successie</a:t>
            </a:r>
          </a:p>
          <a:p>
            <a:pPr lvl="1"/>
            <a:endParaRPr lang="nl-NL" dirty="0"/>
          </a:p>
        </p:txBody>
      </p:sp>
      <p:sp>
        <p:nvSpPr>
          <p:cNvPr id="4" name="Actieknop: Film 3">
            <a:hlinkClick r:id="rId2" highlightClick="1"/>
          </p:cNvPr>
          <p:cNvSpPr>
            <a:spLocks noChangeAspect="1"/>
          </p:cNvSpPr>
          <p:nvPr/>
        </p:nvSpPr>
        <p:spPr>
          <a:xfrm>
            <a:off x="10784612" y="5551222"/>
            <a:ext cx="720000" cy="7200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C6E286C-A60F-3046-B480-6F19990905F9}"/>
              </a:ext>
            </a:extLst>
          </p:cNvPr>
          <p:cNvSpPr txBox="1"/>
          <p:nvPr/>
        </p:nvSpPr>
        <p:spPr>
          <a:xfrm>
            <a:off x="92597" y="79231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Basisstof 4</a:t>
            </a:r>
          </a:p>
        </p:txBody>
      </p:sp>
    </p:spTree>
    <p:extLst>
      <p:ext uri="{BB962C8B-B14F-4D97-AF65-F5344CB8AC3E}">
        <p14:creationId xmlns:p14="http://schemas.microsoft.com/office/powerpoint/2010/main" val="1564888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286364"/>
              </p:ext>
            </p:extLst>
          </p:nvPr>
        </p:nvGraphicFramePr>
        <p:xfrm>
          <a:off x="2525713" y="825500"/>
          <a:ext cx="8915400" cy="466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5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 err="1"/>
                        <a:t>Pionierecosysteem</a:t>
                      </a: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Climaxecosysteem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8" name="Groeperen 7"/>
          <p:cNvGrpSpPr/>
          <p:nvPr/>
        </p:nvGrpSpPr>
        <p:grpSpPr>
          <a:xfrm>
            <a:off x="2552700" y="1358900"/>
            <a:ext cx="8861426" cy="369332"/>
            <a:chOff x="2552700" y="1358900"/>
            <a:chExt cx="8861426" cy="369332"/>
          </a:xfrm>
        </p:grpSpPr>
        <p:sp>
          <p:nvSpPr>
            <p:cNvPr id="6" name="Tekstvak 5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Gematigde </a:t>
              </a:r>
              <a:r>
                <a:rPr lang="nl-NL" dirty="0" err="1"/>
                <a:t>abiotische</a:t>
              </a:r>
              <a:r>
                <a:rPr lang="nl-NL" dirty="0"/>
                <a:t> factoren</a:t>
              </a: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Sterk wisselende </a:t>
              </a:r>
              <a:r>
                <a:rPr lang="nl-NL" dirty="0" err="1"/>
                <a:t>abiotische</a:t>
              </a:r>
              <a:r>
                <a:rPr lang="nl-NL" dirty="0"/>
                <a:t> factoren</a:t>
              </a:r>
            </a:p>
          </p:txBody>
        </p:sp>
      </p:grpSp>
      <p:grpSp>
        <p:nvGrpSpPr>
          <p:cNvPr id="9" name="Groeperen 8"/>
          <p:cNvGrpSpPr/>
          <p:nvPr/>
        </p:nvGrpSpPr>
        <p:grpSpPr>
          <a:xfrm>
            <a:off x="2552700" y="1884491"/>
            <a:ext cx="8861426" cy="369332"/>
            <a:chOff x="2552700" y="1358900"/>
            <a:chExt cx="8861426" cy="369332"/>
          </a:xfrm>
        </p:grpSpPr>
        <p:sp>
          <p:nvSpPr>
            <p:cNvPr id="10" name="Tekstvak 9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Humusrijke bodem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Humusarme bodem</a:t>
              </a:r>
            </a:p>
          </p:txBody>
        </p:sp>
      </p:grpSp>
      <p:grpSp>
        <p:nvGrpSpPr>
          <p:cNvPr id="12" name="Groeperen 11"/>
          <p:cNvGrpSpPr/>
          <p:nvPr/>
        </p:nvGrpSpPr>
        <p:grpSpPr>
          <a:xfrm>
            <a:off x="2579687" y="2425700"/>
            <a:ext cx="8861426" cy="369332"/>
            <a:chOff x="2552700" y="1358900"/>
            <a:chExt cx="8861426" cy="369332"/>
          </a:xfrm>
        </p:grpSpPr>
        <p:sp>
          <p:nvSpPr>
            <p:cNvPr id="13" name="Tekstvak 12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Grote diversiteit aan soorten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Kleine diversiteit aan soorten</a:t>
              </a:r>
            </a:p>
          </p:txBody>
        </p:sp>
      </p:grpSp>
      <p:grpSp>
        <p:nvGrpSpPr>
          <p:cNvPr id="15" name="Groeperen 14"/>
          <p:cNvGrpSpPr/>
          <p:nvPr/>
        </p:nvGrpSpPr>
        <p:grpSpPr>
          <a:xfrm>
            <a:off x="2579687" y="2959100"/>
            <a:ext cx="8861426" cy="369332"/>
            <a:chOff x="2552700" y="1358900"/>
            <a:chExt cx="8861426" cy="369332"/>
          </a:xfrm>
        </p:grpSpPr>
        <p:sp>
          <p:nvSpPr>
            <p:cNvPr id="16" name="Tekstvak 15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Ingewikkeld </a:t>
              </a:r>
              <a:r>
                <a:rPr lang="nl-NL" dirty="0" err="1"/>
                <a:t>voedselweb</a:t>
              </a:r>
              <a:endParaRPr lang="nl-NL" dirty="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Eenvoudig </a:t>
              </a:r>
              <a:r>
                <a:rPr lang="nl-NL" dirty="0" err="1"/>
                <a:t>voedselweb</a:t>
              </a:r>
              <a:endParaRPr lang="nl-NL" dirty="0"/>
            </a:p>
          </p:txBody>
        </p:sp>
      </p:grpSp>
      <p:grpSp>
        <p:nvGrpSpPr>
          <p:cNvPr id="18" name="Groeperen 17"/>
          <p:cNvGrpSpPr/>
          <p:nvPr/>
        </p:nvGrpSpPr>
        <p:grpSpPr>
          <a:xfrm>
            <a:off x="2579687" y="3486666"/>
            <a:ext cx="8861426" cy="369332"/>
            <a:chOff x="2552700" y="1358900"/>
            <a:chExt cx="8861426" cy="369332"/>
          </a:xfrm>
        </p:grpSpPr>
        <p:sp>
          <p:nvSpPr>
            <p:cNvPr id="19" name="Tekstvak 18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Grote biomassa</a:t>
              </a: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Geringe biomassa</a:t>
              </a:r>
            </a:p>
          </p:txBody>
        </p:sp>
      </p:grpSp>
      <p:grpSp>
        <p:nvGrpSpPr>
          <p:cNvPr id="21" name="Groeperen 20"/>
          <p:cNvGrpSpPr/>
          <p:nvPr/>
        </p:nvGrpSpPr>
        <p:grpSpPr>
          <a:xfrm>
            <a:off x="2579687" y="4014232"/>
            <a:ext cx="8861426" cy="369332"/>
            <a:chOff x="2552700" y="1358900"/>
            <a:chExt cx="8861426" cy="369332"/>
          </a:xfrm>
        </p:grpSpPr>
        <p:sp>
          <p:nvSpPr>
            <p:cNvPr id="22" name="Tekstvak 21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Productie gelijk aan de afbraak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Productie groter dan de afbraak</a:t>
              </a:r>
            </a:p>
          </p:txBody>
        </p:sp>
      </p:grpSp>
      <p:grpSp>
        <p:nvGrpSpPr>
          <p:cNvPr id="24" name="Groeperen 23"/>
          <p:cNvGrpSpPr/>
          <p:nvPr/>
        </p:nvGrpSpPr>
        <p:grpSpPr>
          <a:xfrm>
            <a:off x="2579687" y="4485074"/>
            <a:ext cx="8861426" cy="369332"/>
            <a:chOff x="2552700" y="1358900"/>
            <a:chExt cx="8861426" cy="369332"/>
          </a:xfrm>
        </p:grpSpPr>
        <p:sp>
          <p:nvSpPr>
            <p:cNvPr id="25" name="Tekstvak 24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Kringlopen zijn gesloten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Kringlopen zijn open</a:t>
              </a:r>
            </a:p>
          </p:txBody>
        </p:sp>
      </p:grpSp>
      <p:grpSp>
        <p:nvGrpSpPr>
          <p:cNvPr id="27" name="Groeperen 26"/>
          <p:cNvGrpSpPr/>
          <p:nvPr/>
        </p:nvGrpSpPr>
        <p:grpSpPr>
          <a:xfrm>
            <a:off x="2579687" y="5065415"/>
            <a:ext cx="8861426" cy="369332"/>
            <a:chOff x="2552700" y="1358900"/>
            <a:chExt cx="8861426" cy="369332"/>
          </a:xfrm>
        </p:grpSpPr>
        <p:sp>
          <p:nvSpPr>
            <p:cNvPr id="28" name="Tekstvak 27"/>
            <p:cNvSpPr txBox="1"/>
            <p:nvPr/>
          </p:nvSpPr>
          <p:spPr>
            <a:xfrm>
              <a:off x="6983413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Vegetatie vertoont meerdere lagen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2552700" y="1358900"/>
              <a:ext cx="443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Vegetatie nauwelijks gelaagd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Koolstofkringloop </a:t>
            </a:r>
            <a:r>
              <a:rPr lang="nl-NL" sz="1800" dirty="0"/>
              <a:t>(huidige / kortlopende)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3652" y="1422400"/>
            <a:ext cx="7257761" cy="441642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547100" y="4406900"/>
            <a:ext cx="1296000" cy="6120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Organische stoffen</a:t>
            </a:r>
          </a:p>
        </p:txBody>
      </p:sp>
      <p:grpSp>
        <p:nvGrpSpPr>
          <p:cNvPr id="13" name="Groeperen 12"/>
          <p:cNvGrpSpPr/>
          <p:nvPr/>
        </p:nvGrpSpPr>
        <p:grpSpPr>
          <a:xfrm>
            <a:off x="2592925" y="1715662"/>
            <a:ext cx="7276175" cy="3328638"/>
            <a:chOff x="2592925" y="1715662"/>
            <a:chExt cx="7276175" cy="3328638"/>
          </a:xfrm>
        </p:grpSpPr>
        <p:sp>
          <p:nvSpPr>
            <p:cNvPr id="8" name="Tekstvak 7"/>
            <p:cNvSpPr txBox="1"/>
            <p:nvPr/>
          </p:nvSpPr>
          <p:spPr>
            <a:xfrm>
              <a:off x="8573100" y="2862650"/>
              <a:ext cx="1296000" cy="738664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</a:rPr>
                <a:t>Andere organische stoffen</a:t>
              </a: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8573100" y="1779162"/>
              <a:ext cx="12960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>
                  <a:solidFill>
                    <a:schemeClr val="bg1"/>
                  </a:solidFill>
                </a:rPr>
                <a:t>glucose</a:t>
              </a:r>
              <a:endParaRPr lang="nl-NL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3048000" y="4406900"/>
              <a:ext cx="1296000" cy="612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</a:rPr>
                <a:t>Organische stoffen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8547100" y="4432300"/>
              <a:ext cx="1296000" cy="612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</a:rPr>
                <a:t>Organische stoffen</a:t>
              </a: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2592925" y="1715662"/>
              <a:ext cx="738364" cy="432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</a:rPr>
                <a:t>CO</a:t>
              </a:r>
              <a:r>
                <a:rPr lang="nl-NL" sz="1400" baseline="-25000" dirty="0">
                  <a:solidFill>
                    <a:schemeClr val="bg1"/>
                  </a:solidFill>
                </a:rPr>
                <a:t>2</a:t>
              </a:r>
              <a:endParaRPr lang="nl-NL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85714986-4041-AE4C-8301-B8BC7E851A29}"/>
              </a:ext>
            </a:extLst>
          </p:cNvPr>
          <p:cNvSpPr txBox="1"/>
          <p:nvPr/>
        </p:nvSpPr>
        <p:spPr>
          <a:xfrm>
            <a:off x="92597" y="79231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Basisstof 6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E1183B4-1643-9A42-984C-23F6D906E7E8}"/>
              </a:ext>
            </a:extLst>
          </p:cNvPr>
          <p:cNvSpPr txBox="1"/>
          <p:nvPr/>
        </p:nvSpPr>
        <p:spPr>
          <a:xfrm>
            <a:off x="2773652" y="6245204"/>
            <a:ext cx="8793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Organisch afval </a:t>
            </a:r>
            <a:r>
              <a:rPr lang="nl-NL" dirty="0">
                <a:sym typeface="Wingdings" pitchFamily="2" charset="2"/>
              </a:rPr>
              <a:t> fossiele brandstoffen (langlopende koolstofkringloop)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0EA5BEC-375F-0D4F-A44E-0D17C392DB38}"/>
              </a:ext>
            </a:extLst>
          </p:cNvPr>
          <p:cNvSpPr txBox="1"/>
          <p:nvPr/>
        </p:nvSpPr>
        <p:spPr>
          <a:xfrm>
            <a:off x="10301489" y="86747"/>
            <a:ext cx="189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Binas</a:t>
            </a:r>
            <a:r>
              <a:rPr lang="nl-NL" dirty="0"/>
              <a:t> 93F</a:t>
            </a:r>
          </a:p>
        </p:txBody>
      </p:sp>
    </p:spTree>
    <p:extLst>
      <p:ext uri="{BB962C8B-B14F-4D97-AF65-F5344CB8AC3E}">
        <p14:creationId xmlns:p14="http://schemas.microsoft.com/office/powerpoint/2010/main" val="89866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Stikstofkringloop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308100"/>
            <a:ext cx="8915400" cy="5270500"/>
          </a:xfrm>
        </p:spPr>
        <p:txBody>
          <a:bodyPr/>
          <a:lstStyle/>
          <a:p>
            <a:r>
              <a:rPr lang="nl-NL" dirty="0"/>
              <a:t>Stikstof</a:t>
            </a:r>
          </a:p>
          <a:p>
            <a:pPr lvl="1">
              <a:buFont typeface="Wingdings 3" pitchFamily="2" charset="2"/>
              <a:buChar char=""/>
            </a:pPr>
            <a:r>
              <a:rPr lang="nl-NL" dirty="0"/>
              <a:t>Lucht (79%):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/>
              <a:t>N</a:t>
            </a:r>
            <a:r>
              <a:rPr lang="nl-NL" baseline="-25000" dirty="0"/>
              <a:t>2</a:t>
            </a:r>
            <a:r>
              <a:rPr lang="nl-NL" dirty="0"/>
              <a:t> </a:t>
            </a:r>
            <a:r>
              <a:rPr lang="mr-IN" dirty="0"/>
              <a:t>–</a:t>
            </a:r>
            <a:r>
              <a:rPr lang="nl-NL" dirty="0"/>
              <a:t> stikstofgas. Alleen bacteriën kunnen dit vast leggen</a:t>
            </a:r>
          </a:p>
          <a:p>
            <a:pPr lvl="1">
              <a:buFont typeface="Wingdings" pitchFamily="2" charset="2"/>
              <a:buChar char="ü"/>
            </a:pPr>
            <a:endParaRPr lang="nl-NL" dirty="0"/>
          </a:p>
          <a:p>
            <a:pPr lvl="1">
              <a:buFont typeface="Wingdings 3" pitchFamily="2" charset="2"/>
              <a:buChar char=""/>
            </a:pPr>
            <a:r>
              <a:rPr lang="nl-NL" dirty="0"/>
              <a:t>Bodem: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NO</a:t>
            </a:r>
            <a:r>
              <a:rPr lang="nl-NL" baseline="-25000" dirty="0"/>
              <a:t>2</a:t>
            </a:r>
            <a:r>
              <a:rPr lang="nl-NL" baseline="30000" dirty="0"/>
              <a:t>- </a:t>
            </a:r>
            <a:r>
              <a:rPr lang="nl-NL" dirty="0"/>
              <a:t>- nitriet 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NO</a:t>
            </a:r>
            <a:r>
              <a:rPr lang="nl-NL" baseline="-25000" dirty="0"/>
              <a:t>3</a:t>
            </a:r>
            <a:r>
              <a:rPr lang="nl-NL" baseline="30000" dirty="0"/>
              <a:t>- </a:t>
            </a:r>
            <a:r>
              <a:rPr lang="nl-NL" dirty="0"/>
              <a:t>- nitraat (wordt opgenomen door planten 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vorming aminozuren / eiwit)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NH</a:t>
            </a:r>
            <a:r>
              <a:rPr lang="nl-NL" baseline="-25000" dirty="0"/>
              <a:t>4</a:t>
            </a:r>
            <a:r>
              <a:rPr lang="nl-NL" baseline="30000" dirty="0"/>
              <a:t>+</a:t>
            </a:r>
            <a:r>
              <a:rPr lang="nl-NL" dirty="0"/>
              <a:t> - ammonium (opgelost in H</a:t>
            </a:r>
            <a:r>
              <a:rPr lang="nl-NL" baseline="-25000" dirty="0"/>
              <a:t>2</a:t>
            </a:r>
            <a:r>
              <a:rPr lang="nl-NL" dirty="0"/>
              <a:t>O)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NH</a:t>
            </a:r>
            <a:r>
              <a:rPr lang="nl-NL" baseline="-25000" dirty="0"/>
              <a:t>3</a:t>
            </a:r>
            <a:r>
              <a:rPr lang="nl-NL" dirty="0"/>
              <a:t> </a:t>
            </a:r>
            <a:r>
              <a:rPr lang="mr-IN" dirty="0"/>
              <a:t>–</a:t>
            </a:r>
            <a:r>
              <a:rPr lang="nl-NL" dirty="0"/>
              <a:t> ammoniak (</a:t>
            </a:r>
            <a:r>
              <a:rPr lang="nl-NL" dirty="0">
                <a:sym typeface="Wingdings"/>
              </a:rPr>
              <a:t> urinezuur / ureum)</a:t>
            </a:r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109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Stikstofkringloop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773" b="2520"/>
          <a:stretch/>
        </p:blipFill>
        <p:spPr>
          <a:xfrm>
            <a:off x="2914918" y="1264555"/>
            <a:ext cx="8267700" cy="5252422"/>
          </a:xfrm>
          <a:prstGeom prst="rect">
            <a:avLst/>
          </a:prstGeom>
        </p:spPr>
      </p:pic>
      <p:cxnSp>
        <p:nvCxnSpPr>
          <p:cNvPr id="11" name="Gebogen verbindingslijn 10"/>
          <p:cNvCxnSpPr/>
          <p:nvPr/>
        </p:nvCxnSpPr>
        <p:spPr>
          <a:xfrm>
            <a:off x="4178300" y="4279900"/>
            <a:ext cx="1638300" cy="288000"/>
          </a:xfrm>
          <a:prstGeom prst="bentConnector3">
            <a:avLst>
              <a:gd name="adj1" fmla="val -388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CAAC436F-C2B6-D043-A253-662CB742564D}"/>
              </a:ext>
            </a:extLst>
          </p:cNvPr>
          <p:cNvSpPr txBox="1"/>
          <p:nvPr/>
        </p:nvSpPr>
        <p:spPr>
          <a:xfrm>
            <a:off x="10301489" y="86747"/>
            <a:ext cx="189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Binas</a:t>
            </a:r>
            <a:r>
              <a:rPr lang="nl-NL" dirty="0"/>
              <a:t> 93G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1478D44-EFB0-6544-802B-2E230D012C5F}"/>
              </a:ext>
            </a:extLst>
          </p:cNvPr>
          <p:cNvSpPr txBox="1"/>
          <p:nvPr/>
        </p:nvSpPr>
        <p:spPr>
          <a:xfrm>
            <a:off x="4757516" y="4672072"/>
            <a:ext cx="211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>
                <a:solidFill>
                  <a:srgbClr val="FF0000"/>
                </a:solidFill>
              </a:rPr>
              <a:t>Ammonificatie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B105541-365E-2646-BC25-ADB388210D04}"/>
              </a:ext>
            </a:extLst>
          </p:cNvPr>
          <p:cNvSpPr txBox="1"/>
          <p:nvPr/>
        </p:nvSpPr>
        <p:spPr>
          <a:xfrm>
            <a:off x="3698432" y="2938561"/>
            <a:ext cx="211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b="1" dirty="0">
                <a:solidFill>
                  <a:srgbClr val="FF0000"/>
                </a:solidFill>
              </a:rPr>
              <a:t>Nitrificatie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1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Organisatieniveaus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8" y="1161643"/>
            <a:ext cx="6863938" cy="5431548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3B02BC0-8AFF-CC4B-B831-2E51B5DA68BA}"/>
              </a:ext>
            </a:extLst>
          </p:cNvPr>
          <p:cNvSpPr txBox="1"/>
          <p:nvPr/>
        </p:nvSpPr>
        <p:spPr>
          <a:xfrm>
            <a:off x="92597" y="79231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Basisstof 1</a:t>
            </a:r>
          </a:p>
        </p:txBody>
      </p:sp>
    </p:spTree>
    <p:extLst>
      <p:ext uri="{BB962C8B-B14F-4D97-AF65-F5344CB8AC3E}">
        <p14:creationId xmlns:p14="http://schemas.microsoft.com/office/powerpoint/2010/main" val="184700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36810"/>
            <a:ext cx="8911687" cy="1280890"/>
          </a:xfrm>
        </p:spPr>
        <p:txBody>
          <a:bodyPr/>
          <a:lstStyle/>
          <a:p>
            <a:r>
              <a:rPr lang="nl-NL" dirty="0"/>
              <a:t>Stikstofkringloop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511300"/>
            <a:ext cx="8915400" cy="3777622"/>
          </a:xfrm>
        </p:spPr>
        <p:txBody>
          <a:bodyPr/>
          <a:lstStyle/>
          <a:p>
            <a:r>
              <a:rPr lang="nl-NL" dirty="0"/>
              <a:t>Bacteriën</a:t>
            </a:r>
          </a:p>
          <a:p>
            <a:endParaRPr lang="nl-NL" dirty="0"/>
          </a:p>
          <a:p>
            <a:pPr lvl="1">
              <a:buFont typeface="Wingdings" charset="2"/>
              <a:buChar char="ü"/>
            </a:pPr>
            <a:r>
              <a:rPr lang="nl-NL" dirty="0"/>
              <a:t>Cyanobacteriën / stikstofbindende bacteriën / knolletjes bacteriën</a:t>
            </a:r>
          </a:p>
          <a:p>
            <a:pPr marL="457200" lvl="1" indent="0" algn="ctr">
              <a:buNone/>
            </a:pPr>
            <a:r>
              <a:rPr lang="nl-NL" dirty="0"/>
              <a:t>N</a:t>
            </a:r>
            <a:r>
              <a:rPr lang="nl-NL" baseline="-25000" dirty="0"/>
              <a:t>2</a:t>
            </a:r>
            <a:r>
              <a:rPr lang="nl-NL" dirty="0"/>
              <a:t> (stikstofgas) </a:t>
            </a:r>
            <a:r>
              <a:rPr lang="nl-NL" dirty="0">
                <a:sym typeface="Wingdings"/>
              </a:rPr>
              <a:t> NH</a:t>
            </a:r>
            <a:r>
              <a:rPr lang="nl-NL" baseline="-25000" dirty="0">
                <a:sym typeface="Wingdings"/>
              </a:rPr>
              <a:t>3</a:t>
            </a:r>
            <a:r>
              <a:rPr lang="nl-NL" dirty="0">
                <a:sym typeface="Wingdings"/>
              </a:rPr>
              <a:t> (ammoniak)</a:t>
            </a:r>
            <a:endParaRPr lang="nl-NL" dirty="0"/>
          </a:p>
          <a:p>
            <a:pPr lvl="1">
              <a:buFont typeface="Wingdings" charset="2"/>
              <a:buChar char="ü"/>
            </a:pPr>
            <a:r>
              <a:rPr lang="nl-NL" dirty="0"/>
              <a:t>Nitrietbacteriën</a:t>
            </a:r>
          </a:p>
          <a:p>
            <a:pPr marL="457200" lvl="1" indent="0" algn="ctr">
              <a:buNone/>
            </a:pPr>
            <a:r>
              <a:rPr lang="nl-NL" dirty="0"/>
              <a:t>NH</a:t>
            </a:r>
            <a:r>
              <a:rPr lang="nl-NL" baseline="-25000" dirty="0"/>
              <a:t>4</a:t>
            </a:r>
            <a:r>
              <a:rPr lang="nl-NL" baseline="30000" dirty="0"/>
              <a:t>+</a:t>
            </a:r>
            <a:r>
              <a:rPr lang="nl-NL" dirty="0"/>
              <a:t> (ammonium) </a:t>
            </a:r>
            <a:r>
              <a:rPr lang="nl-NL" dirty="0">
                <a:sym typeface="Wingdings"/>
              </a:rPr>
              <a:t> NO</a:t>
            </a:r>
            <a:r>
              <a:rPr lang="nl-NL" baseline="-25000" dirty="0">
                <a:sym typeface="Wingdings"/>
              </a:rPr>
              <a:t>2</a:t>
            </a:r>
            <a:r>
              <a:rPr lang="nl-NL" baseline="30000" dirty="0">
                <a:sym typeface="Wingdings"/>
              </a:rPr>
              <a:t>- </a:t>
            </a:r>
            <a:r>
              <a:rPr lang="nl-NL" dirty="0">
                <a:sym typeface="Wingdings"/>
              </a:rPr>
              <a:t>(nitriet)</a:t>
            </a:r>
            <a:endParaRPr lang="nl-NL" dirty="0"/>
          </a:p>
          <a:p>
            <a:pPr lvl="1">
              <a:buFont typeface="Wingdings" charset="2"/>
              <a:buChar char="ü"/>
            </a:pPr>
            <a:r>
              <a:rPr lang="nl-NL" dirty="0"/>
              <a:t>Nitraatbacteriën</a:t>
            </a:r>
          </a:p>
          <a:p>
            <a:pPr marL="457200" lvl="1" indent="0" algn="ctr">
              <a:buNone/>
            </a:pPr>
            <a:r>
              <a:rPr lang="nl-NL" dirty="0"/>
              <a:t>NO</a:t>
            </a:r>
            <a:r>
              <a:rPr lang="nl-NL" baseline="-25000" dirty="0"/>
              <a:t>2</a:t>
            </a:r>
            <a:r>
              <a:rPr lang="nl-NL" baseline="30000" dirty="0"/>
              <a:t>-</a:t>
            </a:r>
            <a:r>
              <a:rPr lang="nl-NL" dirty="0"/>
              <a:t> (nitriet) </a:t>
            </a:r>
            <a:r>
              <a:rPr lang="nl-NL" dirty="0">
                <a:sym typeface="Wingdings"/>
              </a:rPr>
              <a:t> </a:t>
            </a:r>
            <a:r>
              <a:rPr lang="nl-NL" dirty="0"/>
              <a:t>NO</a:t>
            </a:r>
            <a:r>
              <a:rPr lang="nl-NL" baseline="-25000" dirty="0"/>
              <a:t>3</a:t>
            </a:r>
            <a:r>
              <a:rPr lang="nl-NL" baseline="30000" dirty="0"/>
              <a:t>- </a:t>
            </a:r>
            <a:r>
              <a:rPr lang="nl-NL" dirty="0"/>
              <a:t>(nitraat)</a:t>
            </a:r>
          </a:p>
          <a:p>
            <a:pPr lvl="1">
              <a:buFont typeface="Wingdings" charset="2"/>
              <a:buChar char="ü"/>
            </a:pPr>
            <a:r>
              <a:rPr lang="nl-NL" dirty="0" err="1"/>
              <a:t>Denitrificerende</a:t>
            </a:r>
            <a:r>
              <a:rPr lang="nl-NL" dirty="0"/>
              <a:t> bacteriën</a:t>
            </a:r>
          </a:p>
          <a:p>
            <a:pPr marL="457200" lvl="1" indent="0" algn="ctr">
              <a:buNone/>
            </a:pPr>
            <a:r>
              <a:rPr lang="nl-NL" dirty="0"/>
              <a:t>NO</a:t>
            </a:r>
            <a:r>
              <a:rPr lang="nl-NL" baseline="-25000" dirty="0"/>
              <a:t>3</a:t>
            </a:r>
            <a:r>
              <a:rPr lang="nl-NL" baseline="30000" dirty="0"/>
              <a:t>-</a:t>
            </a:r>
            <a:r>
              <a:rPr lang="nl-NL" dirty="0"/>
              <a:t> (nitraat) </a:t>
            </a:r>
            <a:r>
              <a:rPr lang="nl-NL" dirty="0">
                <a:sym typeface="Wingdings"/>
              </a:rPr>
              <a:t> N</a:t>
            </a:r>
            <a:r>
              <a:rPr lang="nl-NL" baseline="-25000" dirty="0">
                <a:sym typeface="Wingdings"/>
              </a:rPr>
              <a:t>2</a:t>
            </a:r>
            <a:r>
              <a:rPr lang="nl-NL" dirty="0">
                <a:sym typeface="Wingdings"/>
              </a:rPr>
              <a:t> (stikstofgas)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1447800" y="3080740"/>
            <a:ext cx="9144000" cy="14605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498600" y="3214241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Nitrificerende bacteriën</a:t>
            </a:r>
          </a:p>
          <a:p>
            <a:pPr algn="ctr"/>
            <a:endParaRPr lang="nl-NL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Aeroob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433512" y="228300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C00000"/>
                </a:solidFill>
              </a:rPr>
              <a:t>Anaeroob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433512" y="45720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C00000"/>
                </a:solidFill>
              </a:rPr>
              <a:t>Anaeroob</a:t>
            </a:r>
          </a:p>
        </p:txBody>
      </p:sp>
      <p:sp>
        <p:nvSpPr>
          <p:cNvPr id="8" name="Tekstvak 7">
            <a:hlinkClick r:id="rId2"/>
          </p:cNvPr>
          <p:cNvSpPr txBox="1"/>
          <p:nvPr/>
        </p:nvSpPr>
        <p:spPr>
          <a:xfrm>
            <a:off x="8418512" y="5725582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PC-LES </a:t>
            </a:r>
          </a:p>
        </p:txBody>
      </p:sp>
      <p:pic>
        <p:nvPicPr>
          <p:cNvPr id="9" name="Afbeelding 8">
            <a:hlinkClick r:id="rId2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1FFE6"/>
              </a:clrFrom>
              <a:clrTo>
                <a:srgbClr val="F1FF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0230" y="5288922"/>
            <a:ext cx="1362937" cy="11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08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Voedselproductie - Opbrengstverhoging</a:t>
            </a:r>
            <a:br>
              <a:rPr lang="nl-NL" b="1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421080"/>
            <a:ext cx="8915400" cy="5086597"/>
          </a:xfrm>
        </p:spPr>
        <p:txBody>
          <a:bodyPr>
            <a:normAutofit/>
          </a:bodyPr>
          <a:lstStyle/>
          <a:p>
            <a:r>
              <a:rPr lang="nl-NL" u="sng" dirty="0"/>
              <a:t>Bemesting</a:t>
            </a:r>
            <a:r>
              <a:rPr lang="nl-NL" dirty="0"/>
              <a:t> </a:t>
            </a:r>
            <a:r>
              <a:rPr lang="nl-NL" dirty="0">
                <a:sym typeface="Wingdings"/>
              </a:rPr>
              <a:t>= mineralen toevoegen aan de bovenste bodemlagen</a:t>
            </a:r>
          </a:p>
          <a:p>
            <a:pPr lvl="1">
              <a:buFont typeface="Wingdings" charset="2"/>
              <a:buChar char="ü"/>
            </a:pPr>
            <a:r>
              <a:rPr lang="nl-NL" dirty="0">
                <a:sym typeface="Wingdings"/>
              </a:rPr>
              <a:t>Kunstmest: </a:t>
            </a:r>
          </a:p>
          <a:p>
            <a:pPr marL="457200" lvl="1" indent="0">
              <a:buNone/>
            </a:pPr>
            <a:r>
              <a:rPr lang="nl-NL" dirty="0">
                <a:sym typeface="Wingdings"/>
              </a:rPr>
              <a:t>	selectief toevoegen </a:t>
            </a:r>
          </a:p>
          <a:p>
            <a:pPr marL="457200" lvl="1" indent="0">
              <a:buNone/>
            </a:pPr>
            <a:r>
              <a:rPr lang="nl-NL" dirty="0">
                <a:sym typeface="Wingdings"/>
              </a:rPr>
              <a:t>	eutrofiëring</a:t>
            </a:r>
          </a:p>
          <a:p>
            <a:pPr lvl="1">
              <a:buFont typeface="Wingdings" charset="2"/>
              <a:buChar char="ü"/>
            </a:pPr>
            <a:r>
              <a:rPr lang="nl-NL" dirty="0">
                <a:sym typeface="Wingdings"/>
              </a:rPr>
              <a:t>Stalmest:  </a:t>
            </a:r>
          </a:p>
          <a:p>
            <a:pPr marL="914400" lvl="2" indent="0">
              <a:buNone/>
            </a:pPr>
            <a:r>
              <a:rPr lang="nl-NL" sz="1600" dirty="0">
                <a:sym typeface="Wingdings"/>
              </a:rPr>
              <a:t>hergebruik van afvalstoffen </a:t>
            </a:r>
          </a:p>
          <a:p>
            <a:pPr marL="914400" lvl="2" indent="0">
              <a:buNone/>
            </a:pPr>
            <a:r>
              <a:rPr lang="nl-NL" sz="1600" dirty="0">
                <a:sym typeface="Wingdings"/>
              </a:rPr>
              <a:t> eutrofiëring</a:t>
            </a:r>
          </a:p>
          <a:p>
            <a:pPr marL="914400" lvl="2" indent="0">
              <a:buNone/>
            </a:pPr>
            <a:endParaRPr lang="nl-NL" sz="1600" dirty="0"/>
          </a:p>
          <a:p>
            <a:r>
              <a:rPr lang="nl-NL" u="sng" dirty="0"/>
              <a:t>Monocultuur</a:t>
            </a:r>
            <a:r>
              <a:rPr lang="nl-NL" dirty="0"/>
              <a:t> = een soort gewas telen</a:t>
            </a:r>
          </a:p>
          <a:p>
            <a:pPr marL="457200" lvl="1" indent="0">
              <a:buNone/>
            </a:pPr>
            <a:r>
              <a:rPr lang="nl-NL" dirty="0"/>
              <a:t>	specialisatie in materiaal en vakkennis </a:t>
            </a:r>
          </a:p>
          <a:p>
            <a:pPr marL="457200" lvl="1" indent="0">
              <a:buNone/>
            </a:pPr>
            <a:r>
              <a:rPr lang="nl-NL" dirty="0"/>
              <a:t> 	vergrootte kans op plagen en ziektes </a:t>
            </a:r>
          </a:p>
          <a:p>
            <a:pPr marL="457200" lvl="1" indent="0">
              <a:buNone/>
            </a:pPr>
            <a:r>
              <a:rPr lang="nl-NL" dirty="0"/>
              <a:t>	eenzijdige uitputting van de bodem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Alternatief: vruchtwisseling (wisseling per jaar) / </a:t>
            </a:r>
            <a:r>
              <a:rPr lang="nl-NL" dirty="0" err="1"/>
              <a:t>permacultuur</a:t>
            </a:r>
            <a:r>
              <a:rPr lang="nl-NL" dirty="0"/>
              <a:t> (alles door elkaar)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251202" y="2663870"/>
            <a:ext cx="212607" cy="216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3" t="4052" r="834" b="5000"/>
          <a:stretch/>
        </p:blipFill>
        <p:spPr>
          <a:xfrm>
            <a:off x="3251202" y="2286494"/>
            <a:ext cx="223249" cy="216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3" t="4052" r="834" b="5000"/>
          <a:stretch/>
        </p:blipFill>
        <p:spPr>
          <a:xfrm>
            <a:off x="3253260" y="3394903"/>
            <a:ext cx="223249" cy="216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263902" y="3772279"/>
            <a:ext cx="212607" cy="216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221098" y="5267370"/>
            <a:ext cx="212607" cy="216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3" t="4052" r="834" b="5000"/>
          <a:stretch/>
        </p:blipFill>
        <p:spPr>
          <a:xfrm>
            <a:off x="3215776" y="4904645"/>
            <a:ext cx="223249" cy="216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221098" y="5636462"/>
            <a:ext cx="212607" cy="216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415C21E-1774-9343-ABC0-3A4FEB6A5232}"/>
              </a:ext>
            </a:extLst>
          </p:cNvPr>
          <p:cNvSpPr txBox="1"/>
          <p:nvPr/>
        </p:nvSpPr>
        <p:spPr>
          <a:xfrm>
            <a:off x="92597" y="79231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Basisstof 7</a:t>
            </a:r>
          </a:p>
        </p:txBody>
      </p:sp>
    </p:spTree>
    <p:extLst>
      <p:ext uri="{BB962C8B-B14F-4D97-AF65-F5344CB8AC3E}">
        <p14:creationId xmlns:p14="http://schemas.microsoft.com/office/powerpoint/2010/main" val="262690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Voedselproductie - Opbrengstverhoging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694212"/>
            <a:ext cx="8915400" cy="4858987"/>
          </a:xfrm>
        </p:spPr>
        <p:txBody>
          <a:bodyPr>
            <a:normAutofit/>
          </a:bodyPr>
          <a:lstStyle/>
          <a:p>
            <a:r>
              <a:rPr lang="nl-NL" u="sng" dirty="0"/>
              <a:t>Bestrijding</a:t>
            </a:r>
            <a:r>
              <a:rPr lang="nl-NL" dirty="0"/>
              <a:t> 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Chemisch </a:t>
            </a:r>
          </a:p>
          <a:p>
            <a:pPr marL="457200" lvl="1" indent="0">
              <a:buNone/>
            </a:pPr>
            <a:r>
              <a:rPr lang="nl-NL" dirty="0"/>
              <a:t>	effectief </a:t>
            </a:r>
          </a:p>
          <a:p>
            <a:pPr marL="457200" lvl="1" indent="0">
              <a:buNone/>
            </a:pPr>
            <a:r>
              <a:rPr lang="nl-NL" dirty="0"/>
              <a:t>	vaak niet-</a:t>
            </a:r>
            <a:r>
              <a:rPr lang="nl-NL" dirty="0" err="1"/>
              <a:t>soortspecifiek</a:t>
            </a:r>
            <a:r>
              <a:rPr lang="nl-NL" dirty="0"/>
              <a:t> </a:t>
            </a:r>
          </a:p>
          <a:p>
            <a:pPr marL="457200" lvl="1" indent="0">
              <a:buNone/>
            </a:pPr>
            <a:r>
              <a:rPr lang="nl-NL" dirty="0"/>
              <a:t>	snel resistentie </a:t>
            </a:r>
          </a:p>
          <a:p>
            <a:pPr marL="457200" lvl="1" indent="0">
              <a:buNone/>
            </a:pPr>
            <a:r>
              <a:rPr lang="nl-NL" dirty="0"/>
              <a:t>	persistent (langzaam afgebroken) </a:t>
            </a:r>
          </a:p>
          <a:p>
            <a:pPr marL="457200" lvl="1" indent="0">
              <a:buNone/>
            </a:pPr>
            <a:r>
              <a:rPr lang="nl-NL" dirty="0"/>
              <a:t>	watervervuiling</a:t>
            </a:r>
          </a:p>
          <a:p>
            <a:pPr lvl="1">
              <a:buFont typeface="Wingdings" charset="2"/>
              <a:buChar char="ü"/>
            </a:pPr>
            <a:r>
              <a:rPr lang="nl-NL" dirty="0">
                <a:hlinkClick r:id="rId2"/>
              </a:rPr>
              <a:t>Biologisch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sz="1600" dirty="0"/>
              <a:t>	natuurlijke vijand, niet schadelijk voor milieu</a:t>
            </a:r>
          </a:p>
          <a:p>
            <a:r>
              <a:rPr lang="nl-NL" sz="1600" dirty="0"/>
              <a:t>Veredeling / Fokkerij</a:t>
            </a:r>
          </a:p>
          <a:p>
            <a:pPr lvl="1">
              <a:buFont typeface="Wingdings" charset="2"/>
              <a:buChar char="ü"/>
            </a:pPr>
            <a:r>
              <a:rPr lang="nl-NL" sz="1400" dirty="0"/>
              <a:t>gunstige organismen selecteren / Recombinant-DNA / KI, IVF </a:t>
            </a:r>
            <a:r>
              <a:rPr lang="nl-NL" sz="1400" dirty="0">
                <a:sym typeface="Wingdings"/>
              </a:rPr>
              <a:t> </a:t>
            </a:r>
            <a:r>
              <a:rPr lang="nl-NL" sz="1400" dirty="0" err="1">
                <a:sym typeface="Wingdings"/>
              </a:rPr>
              <a:t>ggo</a:t>
            </a:r>
            <a:r>
              <a:rPr lang="nl-NL" sz="1400" dirty="0">
                <a:sym typeface="Wingdings"/>
              </a:rPr>
              <a:t>-planten/dieren</a:t>
            </a:r>
            <a:endParaRPr lang="nl-NL" sz="1400" dirty="0"/>
          </a:p>
          <a:p>
            <a:r>
              <a:rPr lang="nl-NL" sz="1600" dirty="0"/>
              <a:t>Bio-industrie = intensieve veehouderij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119498" y="2905203"/>
            <a:ext cx="212607" cy="216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119498" y="3260770"/>
            <a:ext cx="212607" cy="216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124203" y="3660986"/>
            <a:ext cx="212607" cy="216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000" r="67833" b="1500"/>
          <a:stretch/>
        </p:blipFill>
        <p:spPr>
          <a:xfrm>
            <a:off x="3124203" y="4027804"/>
            <a:ext cx="212607" cy="216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3" t="4052" r="834" b="5000"/>
          <a:stretch/>
        </p:blipFill>
        <p:spPr>
          <a:xfrm>
            <a:off x="3124203" y="2558995"/>
            <a:ext cx="223249" cy="216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3" t="4052" r="834" b="5000"/>
          <a:stretch/>
        </p:blipFill>
        <p:spPr>
          <a:xfrm>
            <a:off x="3124203" y="4762977"/>
            <a:ext cx="223249" cy="216000"/>
          </a:xfrm>
          <a:prstGeom prst="rect">
            <a:avLst/>
          </a:prstGeom>
        </p:spPr>
      </p:pic>
      <p:pic>
        <p:nvPicPr>
          <p:cNvPr id="10" name="Afbeelding 9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304" y="4365031"/>
            <a:ext cx="613946" cy="6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6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Vervuiling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485900"/>
            <a:ext cx="8915400" cy="4425322"/>
          </a:xfrm>
        </p:spPr>
        <p:txBody>
          <a:bodyPr>
            <a:normAutofit lnSpcReduction="10000"/>
          </a:bodyPr>
          <a:lstStyle/>
          <a:p>
            <a:r>
              <a:rPr lang="nl-NL" dirty="0"/>
              <a:t>Eutrofiëring </a:t>
            </a:r>
          </a:p>
          <a:p>
            <a:pPr lvl="1"/>
            <a:r>
              <a:rPr lang="nl-NL" dirty="0"/>
              <a:t>Overbemesting </a:t>
            </a:r>
            <a:r>
              <a:rPr lang="nl-NL" dirty="0">
                <a:sym typeface="Wingdings"/>
              </a:rPr>
              <a:t> toename van mineralen in sloten en grondwater  voedselrijke (=eutrofe) bodem  plantensoorten sterven (te voedselrijk /  overwoekerd) </a:t>
            </a:r>
          </a:p>
          <a:p>
            <a:r>
              <a:rPr lang="nl-NL" dirty="0"/>
              <a:t>Waterbloei</a:t>
            </a:r>
          </a:p>
          <a:p>
            <a:pPr lvl="1"/>
            <a:r>
              <a:rPr lang="nl-NL" dirty="0"/>
              <a:t>Overbemesting </a:t>
            </a:r>
            <a:r>
              <a:rPr lang="nl-NL" dirty="0">
                <a:sym typeface="Wingdings"/>
              </a:rPr>
              <a:t> toename van mineralen in sloten en grondwater Kroos en algen nemen toe (=waterbloei)  minder licht in onderste laag  waterplanten sterven organisch afval neemt toe  meer brasems, minder snoek, veel reducenten  zuurstof te kort  dieren sterven  meer organisch afval. </a:t>
            </a:r>
          </a:p>
          <a:p>
            <a:r>
              <a:rPr lang="nl-NL" dirty="0">
                <a:sym typeface="Wingdings"/>
              </a:rPr>
              <a:t>Oplossing?</a:t>
            </a:r>
          </a:p>
          <a:p>
            <a:pPr lvl="1"/>
            <a:r>
              <a:rPr lang="nl-NL" dirty="0">
                <a:sym typeface="Wingdings"/>
              </a:rPr>
              <a:t>Waterzuivering</a:t>
            </a:r>
          </a:p>
          <a:p>
            <a:pPr lvl="2"/>
            <a:r>
              <a:rPr lang="nl-NL" dirty="0">
                <a:sym typeface="Wingdings"/>
              </a:rPr>
              <a:t>Mechanisch </a:t>
            </a:r>
            <a:r>
              <a:rPr lang="mr-IN" dirty="0">
                <a:sym typeface="Wingdings"/>
              </a:rPr>
              <a:t>–</a:t>
            </a:r>
            <a:r>
              <a:rPr lang="nl-NL" dirty="0">
                <a:sym typeface="Wingdings"/>
              </a:rPr>
              <a:t> filtering door bezinking</a:t>
            </a:r>
          </a:p>
          <a:p>
            <a:pPr lvl="2"/>
            <a:r>
              <a:rPr lang="nl-NL" dirty="0">
                <a:sym typeface="Wingdings"/>
              </a:rPr>
              <a:t>Biologisch </a:t>
            </a:r>
            <a:r>
              <a:rPr lang="mr-IN" dirty="0">
                <a:sym typeface="Wingdings"/>
              </a:rPr>
              <a:t>–</a:t>
            </a:r>
            <a:r>
              <a:rPr lang="nl-NL" dirty="0">
                <a:sym typeface="Wingdings"/>
              </a:rPr>
              <a:t> door reducenten</a:t>
            </a:r>
          </a:p>
          <a:p>
            <a:pPr lvl="2"/>
            <a:r>
              <a:rPr lang="nl-NL" dirty="0">
                <a:sym typeface="Wingdings"/>
              </a:rPr>
              <a:t>Chemisch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0913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473200"/>
            <a:ext cx="8915400" cy="4889500"/>
          </a:xfrm>
        </p:spPr>
        <p:txBody>
          <a:bodyPr/>
          <a:lstStyle/>
          <a:p>
            <a:r>
              <a:rPr lang="nl-NL" dirty="0"/>
              <a:t>Versterkt broeikaseffect</a:t>
            </a:r>
          </a:p>
          <a:p>
            <a:pPr lvl="1"/>
            <a:r>
              <a:rPr lang="nl-NL" dirty="0"/>
              <a:t>Broeikasgassen: CO</a:t>
            </a:r>
            <a:r>
              <a:rPr lang="nl-NL" baseline="-25000" dirty="0"/>
              <a:t>2</a:t>
            </a:r>
            <a:r>
              <a:rPr lang="nl-NL" dirty="0"/>
              <a:t>, CH</a:t>
            </a:r>
            <a:r>
              <a:rPr lang="nl-NL" baseline="-25000" dirty="0"/>
              <a:t>4</a:t>
            </a:r>
            <a:r>
              <a:rPr lang="nl-NL" dirty="0"/>
              <a:t> (methaan), H</a:t>
            </a:r>
            <a:r>
              <a:rPr lang="nl-NL" baseline="-25000" dirty="0"/>
              <a:t>2</a:t>
            </a:r>
            <a:r>
              <a:rPr lang="nl-NL" dirty="0"/>
              <a:t>O</a:t>
            </a:r>
          </a:p>
          <a:p>
            <a:pPr lvl="1"/>
            <a:r>
              <a:rPr lang="nl-NL" dirty="0"/>
              <a:t>Verbranden van fossiele brandstoffen </a:t>
            </a:r>
            <a:r>
              <a:rPr lang="nl-NL" dirty="0">
                <a:sym typeface="Wingdings"/>
              </a:rPr>
              <a:t> </a:t>
            </a:r>
            <a:r>
              <a:rPr lang="nl-NL" dirty="0"/>
              <a:t>CO</a:t>
            </a:r>
            <a:r>
              <a:rPr lang="nl-NL" baseline="-25000" dirty="0"/>
              <a:t>2</a:t>
            </a:r>
          </a:p>
          <a:p>
            <a:pPr lvl="1"/>
            <a:r>
              <a:rPr lang="nl-NL" dirty="0"/>
              <a:t>Koeien </a:t>
            </a:r>
            <a:r>
              <a:rPr lang="nl-NL" dirty="0">
                <a:sym typeface="Wingdings"/>
              </a:rPr>
              <a:t> methaangas</a:t>
            </a:r>
          </a:p>
          <a:p>
            <a:pPr lvl="1"/>
            <a:r>
              <a:rPr lang="nl-NL" dirty="0">
                <a:sym typeface="Wingdings"/>
              </a:rPr>
              <a:t>Klimaatverandering</a:t>
            </a:r>
          </a:p>
          <a:p>
            <a:pPr lvl="2"/>
            <a:r>
              <a:rPr lang="nl-NL" dirty="0">
                <a:sym typeface="Wingdings"/>
              </a:rPr>
              <a:t>Temperatuurstijging</a:t>
            </a:r>
          </a:p>
          <a:p>
            <a:pPr lvl="2"/>
            <a:r>
              <a:rPr lang="nl-NL" dirty="0">
                <a:sym typeface="Wingdings"/>
              </a:rPr>
              <a:t>Smelten van het poolijs</a:t>
            </a:r>
          </a:p>
          <a:p>
            <a:pPr lvl="2"/>
            <a:r>
              <a:rPr lang="nl-NL" dirty="0">
                <a:sym typeface="Wingdings"/>
              </a:rPr>
              <a:t>Stijging van de zeespiegel</a:t>
            </a:r>
          </a:p>
          <a:p>
            <a:r>
              <a:rPr lang="nl-NL" dirty="0">
                <a:sym typeface="Wingdings"/>
              </a:rPr>
              <a:t>Oplossing?</a:t>
            </a:r>
          </a:p>
          <a:p>
            <a:pPr lvl="1"/>
            <a:r>
              <a:rPr lang="nl-NL" dirty="0">
                <a:sym typeface="Wingdings"/>
              </a:rPr>
              <a:t>Alternatieve brandstoffen</a:t>
            </a:r>
          </a:p>
          <a:p>
            <a:pPr lvl="2"/>
            <a:r>
              <a:rPr lang="nl-NL" dirty="0">
                <a:sym typeface="Wingdings"/>
              </a:rPr>
              <a:t>Kernenergie (geeft radioactief afval)</a:t>
            </a:r>
          </a:p>
          <a:p>
            <a:pPr lvl="2"/>
            <a:r>
              <a:rPr lang="nl-NL" dirty="0">
                <a:sym typeface="Wingdings"/>
              </a:rPr>
              <a:t>Zonne-energie, windenergie, waterkracht</a:t>
            </a:r>
          </a:p>
          <a:p>
            <a:pPr lvl="2"/>
            <a:r>
              <a:rPr lang="nl-NL" dirty="0">
                <a:sym typeface="Wingdings"/>
              </a:rPr>
              <a:t>Blue energy (osmose)</a:t>
            </a:r>
          </a:p>
          <a:p>
            <a:pPr lvl="1"/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8710F2-5EB2-7149-B223-50009E450B65}"/>
              </a:ext>
            </a:extLst>
          </p:cNvPr>
          <p:cNvSpPr txBox="1"/>
          <p:nvPr/>
        </p:nvSpPr>
        <p:spPr>
          <a:xfrm>
            <a:off x="92597" y="79231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Basisstof 8</a:t>
            </a:r>
          </a:p>
        </p:txBody>
      </p:sp>
    </p:spTree>
    <p:extLst>
      <p:ext uri="{BB962C8B-B14F-4D97-AF65-F5344CB8AC3E}">
        <p14:creationId xmlns:p14="http://schemas.microsoft.com/office/powerpoint/2010/main" val="1357943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mutualisme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416050"/>
            <a:ext cx="4064000" cy="4000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632" y="492125"/>
            <a:ext cx="3767667" cy="2825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632" y="3416300"/>
            <a:ext cx="4368800" cy="3037681"/>
          </a:xfrm>
          <a:prstGeom prst="rect">
            <a:avLst/>
          </a:prstGeom>
        </p:spPr>
      </p:pic>
      <p:sp>
        <p:nvSpPr>
          <p:cNvPr id="7" name="Pijl rechts 6">
            <a:hlinkClick r:id="rId5" action="ppaction://hlinksldjump"/>
          </p:cNvPr>
          <p:cNvSpPr/>
          <p:nvPr/>
        </p:nvSpPr>
        <p:spPr>
          <a:xfrm>
            <a:off x="330200" y="5969000"/>
            <a:ext cx="584200" cy="546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868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commensalisme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5967"/>
          <a:stretch/>
        </p:blipFill>
        <p:spPr>
          <a:xfrm>
            <a:off x="1998844" y="2400300"/>
            <a:ext cx="4732156" cy="29591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812" y="1772555"/>
            <a:ext cx="4495800" cy="2959100"/>
          </a:xfrm>
          <a:prstGeom prst="rect">
            <a:avLst/>
          </a:prstGeom>
        </p:spPr>
      </p:pic>
      <p:sp>
        <p:nvSpPr>
          <p:cNvPr id="7" name="Pijl rechts 6">
            <a:hlinkClick r:id="rId4" action="ppaction://hlinksldjump"/>
          </p:cNvPr>
          <p:cNvSpPr/>
          <p:nvPr/>
        </p:nvSpPr>
        <p:spPr>
          <a:xfrm>
            <a:off x="330200" y="5969000"/>
            <a:ext cx="584200" cy="546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916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parasitisme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27667"/>
            <a:ext cx="4197351" cy="279823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558" y="260350"/>
            <a:ext cx="4385733" cy="32893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b="10997"/>
          <a:stretch/>
        </p:blipFill>
        <p:spPr>
          <a:xfrm>
            <a:off x="6050558" y="3740039"/>
            <a:ext cx="3946591" cy="2775061"/>
          </a:xfrm>
          <a:prstGeom prst="rect">
            <a:avLst/>
          </a:prstGeom>
        </p:spPr>
      </p:pic>
      <p:sp>
        <p:nvSpPr>
          <p:cNvPr id="7" name="Pijl rechts 6">
            <a:hlinkClick r:id="rId5" action="ppaction://hlinksldjump"/>
          </p:cNvPr>
          <p:cNvSpPr/>
          <p:nvPr/>
        </p:nvSpPr>
        <p:spPr>
          <a:xfrm>
            <a:off x="330200" y="5969000"/>
            <a:ext cx="584200" cy="546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75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voedselketen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93900"/>
            <a:ext cx="9893300" cy="3314700"/>
          </a:xfrm>
          <a:prstGeom prst="rect">
            <a:avLst/>
          </a:prstGeom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38222"/>
              </p:ext>
            </p:extLst>
          </p:nvPr>
        </p:nvGraphicFramePr>
        <p:xfrm>
          <a:off x="1892300" y="5520266"/>
          <a:ext cx="9321800" cy="3708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Autotroof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0" dirty="0" err="1">
                          <a:solidFill>
                            <a:schemeClr val="tx1"/>
                          </a:solidFill>
                        </a:rPr>
                        <a:t>Heterotroof</a:t>
                      </a:r>
                      <a:endParaRPr lang="nl-NL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76420"/>
              </p:ext>
            </p:extLst>
          </p:nvPr>
        </p:nvGraphicFramePr>
        <p:xfrm>
          <a:off x="1892300" y="1393190"/>
          <a:ext cx="9321800" cy="3708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nl-NL" sz="1600" b="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 trofisch niveau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nl-NL" sz="1600" b="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 trofisch niveau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nl-NL" sz="1600" b="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 trofisch niveau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nl-NL" sz="1600" b="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 trofisch niveau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Pijl rechts 7">
            <a:hlinkClick r:id="rId3" action="ppaction://hlinksldjump"/>
          </p:cNvPr>
          <p:cNvSpPr/>
          <p:nvPr/>
        </p:nvSpPr>
        <p:spPr>
          <a:xfrm>
            <a:off x="330200" y="5969000"/>
            <a:ext cx="584200" cy="546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308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 err="1"/>
              <a:t>voedselweb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550" y="215900"/>
            <a:ext cx="6642100" cy="6350000"/>
          </a:xfrm>
          <a:prstGeom prst="rect">
            <a:avLst/>
          </a:prstGeom>
        </p:spPr>
      </p:pic>
      <p:sp>
        <p:nvSpPr>
          <p:cNvPr id="5" name="Pijl rechts 4">
            <a:hlinkClick r:id="rId3" action="ppaction://hlinksldjump"/>
          </p:cNvPr>
          <p:cNvSpPr/>
          <p:nvPr/>
        </p:nvSpPr>
        <p:spPr>
          <a:xfrm>
            <a:off x="330200" y="5969000"/>
            <a:ext cx="584200" cy="546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53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(A)biotisch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2" y="1264555"/>
            <a:ext cx="80391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Piramide van aantallen</a:t>
            </a:r>
          </a:p>
        </p:txBody>
      </p:sp>
      <p:sp>
        <p:nvSpPr>
          <p:cNvPr id="4" name="Pijl rechts 3">
            <a:hlinkClick r:id="rId2" action="ppaction://hlinksldjump"/>
          </p:cNvPr>
          <p:cNvSpPr/>
          <p:nvPr/>
        </p:nvSpPr>
        <p:spPr>
          <a:xfrm>
            <a:off x="330200" y="5969000"/>
            <a:ext cx="584200" cy="546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clrChange>
              <a:clrFrom>
                <a:srgbClr val="F1FFE6"/>
              </a:clrFrom>
              <a:clrTo>
                <a:srgbClr val="F1FF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7800" y="985155"/>
            <a:ext cx="3810000" cy="381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clrChange>
              <a:clrFrom>
                <a:srgbClr val="F1FFE6"/>
              </a:clrFrom>
              <a:clrTo>
                <a:srgbClr val="F1FF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800" y="306705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21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Piramide van biomassa</a:t>
            </a:r>
          </a:p>
        </p:txBody>
      </p:sp>
      <p:sp>
        <p:nvSpPr>
          <p:cNvPr id="4" name="Pijl rechts 3">
            <a:hlinkClick r:id="rId2" action="ppaction://hlinksldjump"/>
          </p:cNvPr>
          <p:cNvSpPr/>
          <p:nvPr/>
        </p:nvSpPr>
        <p:spPr>
          <a:xfrm>
            <a:off x="330200" y="5969000"/>
            <a:ext cx="584200" cy="546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FE6"/>
              </a:clrFrom>
              <a:clrTo>
                <a:srgbClr val="F1FFE6">
                  <a:alpha val="0"/>
                </a:srgbClr>
              </a:clrTo>
            </a:clrChange>
          </a:blip>
          <a:srcRect l="53333" t="7592" r="4706" b="35370"/>
          <a:stretch/>
        </p:blipFill>
        <p:spPr>
          <a:xfrm>
            <a:off x="4138612" y="1549400"/>
            <a:ext cx="3836988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67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4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452CE00-E24F-DB44-97BB-A06E41E65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4775" y="350762"/>
            <a:ext cx="7564779" cy="59588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B7EFCBE-0551-9E47-8527-3907DFB82DF0}"/>
              </a:ext>
            </a:extLst>
          </p:cNvPr>
          <p:cNvSpPr txBox="1"/>
          <p:nvPr/>
        </p:nvSpPr>
        <p:spPr>
          <a:xfrm>
            <a:off x="3680751" y="6309610"/>
            <a:ext cx="144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Biotoop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9B0D28-4433-F248-B58D-3D984292CE2D}"/>
              </a:ext>
            </a:extLst>
          </p:cNvPr>
          <p:cNvSpPr txBox="1"/>
          <p:nvPr/>
        </p:nvSpPr>
        <p:spPr>
          <a:xfrm>
            <a:off x="6652910" y="6309610"/>
            <a:ext cx="2907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Levensgemeenschap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CD6F83B-99DA-374E-9E01-A08A4A1ED8A5}"/>
              </a:ext>
            </a:extLst>
          </p:cNvPr>
          <p:cNvSpPr txBox="1"/>
          <p:nvPr/>
        </p:nvSpPr>
        <p:spPr>
          <a:xfrm>
            <a:off x="5532699" y="6340388"/>
            <a:ext cx="144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" name="Linkeraccolade 9">
            <a:extLst>
              <a:ext uri="{FF2B5EF4-FFF2-40B4-BE49-F238E27FC236}">
                <a16:creationId xmlns:a16="http://schemas.microsoft.com/office/drawing/2014/main" id="{85E9D436-BCEF-2F40-AA18-4195563EBCD3}"/>
              </a:ext>
            </a:extLst>
          </p:cNvPr>
          <p:cNvSpPr/>
          <p:nvPr/>
        </p:nvSpPr>
        <p:spPr>
          <a:xfrm rot="5400000">
            <a:off x="5851005" y="202558"/>
            <a:ext cx="370387" cy="6562848"/>
          </a:xfrm>
          <a:prstGeom prst="leftBrace">
            <a:avLst>
              <a:gd name="adj1" fmla="val 87502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97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308728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nl-NL" u="sng" dirty="0"/>
              <a:t>Bodem</a:t>
            </a:r>
          </a:p>
          <a:p>
            <a:r>
              <a:rPr lang="nl-NL" dirty="0"/>
              <a:t>Zand / klei</a:t>
            </a:r>
          </a:p>
          <a:p>
            <a:r>
              <a:rPr lang="nl-NL" dirty="0"/>
              <a:t>Humus – mengsel van (</a:t>
            </a:r>
            <a:r>
              <a:rPr lang="nl-NL" dirty="0" err="1"/>
              <a:t>an</a:t>
            </a:r>
            <a:r>
              <a:rPr lang="nl-NL" dirty="0"/>
              <a:t>)organische stoffen en micro-organismen </a:t>
            </a:r>
          </a:p>
          <a:p>
            <a:pPr lvl="1"/>
            <a:r>
              <a:rPr lang="nl-NL" dirty="0" err="1"/>
              <a:t>Reducenten</a:t>
            </a:r>
            <a:r>
              <a:rPr lang="nl-NL" dirty="0"/>
              <a:t> produceren mineralen (voedingszouten)</a:t>
            </a:r>
          </a:p>
          <a:p>
            <a:pPr lvl="1"/>
            <a:r>
              <a:rPr lang="nl-NL" dirty="0"/>
              <a:t>Structuurverbetering</a:t>
            </a:r>
          </a:p>
          <a:p>
            <a:pPr lvl="1"/>
            <a:r>
              <a:rPr lang="nl-NL" dirty="0"/>
              <a:t>Voorkomt uitspoeling</a:t>
            </a:r>
          </a:p>
          <a:p>
            <a:r>
              <a:rPr lang="nl-NL" dirty="0"/>
              <a:t>pH</a:t>
            </a:r>
          </a:p>
          <a:p>
            <a:r>
              <a:rPr lang="nl-NL" dirty="0"/>
              <a:t>Mineralen</a:t>
            </a:r>
          </a:p>
          <a:p>
            <a:endParaRPr lang="nl-NL" dirty="0"/>
          </a:p>
        </p:txBody>
      </p:sp>
      <p:grpSp>
        <p:nvGrpSpPr>
          <p:cNvPr id="6" name="Groeperen 5"/>
          <p:cNvGrpSpPr/>
          <p:nvPr/>
        </p:nvGrpSpPr>
        <p:grpSpPr>
          <a:xfrm>
            <a:off x="4077259" y="4135553"/>
            <a:ext cx="8204200" cy="2727511"/>
            <a:chOff x="2931365" y="3844739"/>
            <a:chExt cx="8204200" cy="2727511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54"/>
            <a:stretch/>
          </p:blipFill>
          <p:spPr>
            <a:xfrm>
              <a:off x="2931365" y="3844739"/>
              <a:ext cx="4102100" cy="2727511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79"/>
            <a:stretch/>
          </p:blipFill>
          <p:spPr>
            <a:xfrm>
              <a:off x="7033465" y="3876674"/>
              <a:ext cx="4102100" cy="2663639"/>
            </a:xfrm>
            <a:prstGeom prst="rect">
              <a:avLst/>
            </a:prstGeom>
          </p:spPr>
        </p:pic>
      </p:grp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59" y="3688064"/>
            <a:ext cx="8102600" cy="3175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B45D64D-D546-824C-801F-6B5D0A3D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 dirty="0"/>
              <a:t>Abiotische factoren</a:t>
            </a:r>
          </a:p>
        </p:txBody>
      </p:sp>
    </p:spTree>
    <p:extLst>
      <p:ext uri="{BB962C8B-B14F-4D97-AF65-F5344CB8AC3E}">
        <p14:creationId xmlns:p14="http://schemas.microsoft.com/office/powerpoint/2010/main" val="121613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300942"/>
            <a:ext cx="8915400" cy="5719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/>
              <a:t>Licht</a:t>
            </a:r>
          </a:p>
          <a:p>
            <a:pPr lvl="1"/>
            <a:r>
              <a:rPr lang="nl-NL" dirty="0"/>
              <a:t>Fotosynthese 	</a:t>
            </a:r>
          </a:p>
          <a:p>
            <a:pPr lvl="2"/>
            <a:r>
              <a:rPr lang="nl-NL" dirty="0"/>
              <a:t>Schaduwplanten – grote bladeren, veel chlorofyl (bladgroen)</a:t>
            </a:r>
          </a:p>
          <a:p>
            <a:pPr lvl="2"/>
            <a:r>
              <a:rPr lang="nl-NL" dirty="0"/>
              <a:t>Zonplanten </a:t>
            </a:r>
          </a:p>
          <a:p>
            <a:pPr lvl="1"/>
            <a:r>
              <a:rPr lang="nl-NL" dirty="0"/>
              <a:t>Daglengte – voortplanting / vogeltrek</a:t>
            </a:r>
          </a:p>
          <a:p>
            <a:pPr lvl="1"/>
            <a:endParaRPr lang="nl-NL" dirty="0"/>
          </a:p>
          <a:p>
            <a:pPr marL="0" indent="0">
              <a:buNone/>
            </a:pPr>
            <a:r>
              <a:rPr lang="nl-NL" u="sng" dirty="0"/>
              <a:t>Water</a:t>
            </a:r>
          </a:p>
          <a:p>
            <a:pPr lvl="1"/>
            <a:r>
              <a:rPr lang="nl-NL" dirty="0"/>
              <a:t>Aanpassingen bij planten</a:t>
            </a:r>
          </a:p>
          <a:p>
            <a:pPr lvl="2"/>
            <a:r>
              <a:rPr lang="nl-NL" dirty="0" err="1"/>
              <a:t>cuticula</a:t>
            </a:r>
            <a:r>
              <a:rPr lang="nl-NL" dirty="0"/>
              <a:t> (waslaagje) </a:t>
            </a:r>
          </a:p>
          <a:p>
            <a:pPr lvl="2"/>
            <a:r>
              <a:rPr lang="nl-NL" dirty="0"/>
              <a:t>aantal en plaats van huidmondjes </a:t>
            </a:r>
          </a:p>
          <a:p>
            <a:pPr lvl="2"/>
            <a:r>
              <a:rPr lang="nl-NL" dirty="0"/>
              <a:t>Wortelstelsel</a:t>
            </a:r>
          </a:p>
          <a:p>
            <a:pPr lvl="1"/>
            <a:r>
              <a:rPr lang="nl-NL" dirty="0"/>
              <a:t>Aanpassingen bij dieren</a:t>
            </a:r>
          </a:p>
          <a:p>
            <a:pPr lvl="2"/>
            <a:r>
              <a:rPr lang="nl-NL" dirty="0"/>
              <a:t>Verdamping van water door de huid</a:t>
            </a:r>
          </a:p>
          <a:p>
            <a:pPr lvl="2"/>
            <a:r>
              <a:rPr lang="nl-NL" dirty="0"/>
              <a:t>Urine</a:t>
            </a:r>
          </a:p>
          <a:p>
            <a:pPr lvl="2"/>
            <a:r>
              <a:rPr lang="nl-NL" dirty="0"/>
              <a:t>Verdamping van water bij uitademen</a:t>
            </a:r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781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75765" y="573741"/>
            <a:ext cx="8915400" cy="561190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Temperatuur </a:t>
            </a:r>
          </a:p>
          <a:p>
            <a:pPr lvl="1"/>
            <a:r>
              <a:rPr lang="nl-NL" dirty="0"/>
              <a:t>Enzymactiviteit</a:t>
            </a:r>
          </a:p>
          <a:p>
            <a:pPr lvl="1"/>
            <a:r>
              <a:rPr lang="nl-NL" dirty="0"/>
              <a:t>Lichaamstemperatuur</a:t>
            </a:r>
          </a:p>
          <a:p>
            <a:pPr lvl="2"/>
            <a:r>
              <a:rPr lang="nl-NL" dirty="0"/>
              <a:t>Exotherm (koudbloedig) </a:t>
            </a:r>
          </a:p>
          <a:p>
            <a:pPr lvl="2"/>
            <a:r>
              <a:rPr lang="nl-NL" dirty="0"/>
              <a:t>Endotherm (warmbloedig) – veel voedsel nodig voor energie / verhouding </a:t>
            </a:r>
            <a:r>
              <a:rPr lang="nl-NL" dirty="0" err="1"/>
              <a:t>opp</a:t>
            </a:r>
            <a:r>
              <a:rPr lang="nl-NL" dirty="0"/>
              <a:t>-inhoud</a:t>
            </a:r>
          </a:p>
          <a:p>
            <a:pPr lvl="1"/>
            <a:r>
              <a:rPr lang="nl-NL" dirty="0"/>
              <a:t>Lichamelijke aanpassingen bv. oren</a:t>
            </a:r>
          </a:p>
          <a:p>
            <a:pPr lvl="1"/>
            <a:r>
              <a:rPr lang="nl-NL" dirty="0"/>
              <a:t>Voedselvoorraad</a:t>
            </a:r>
          </a:p>
          <a:p>
            <a:endParaRPr lang="nl-NL" dirty="0"/>
          </a:p>
        </p:txBody>
      </p:sp>
      <p:grpSp>
        <p:nvGrpSpPr>
          <p:cNvPr id="4" name="Groeperen 5">
            <a:extLst>
              <a:ext uri="{FF2B5EF4-FFF2-40B4-BE49-F238E27FC236}">
                <a16:creationId xmlns:a16="http://schemas.microsoft.com/office/drawing/2014/main" id="{700DE848-6096-584A-B873-E7549114B70F}"/>
              </a:ext>
            </a:extLst>
          </p:cNvPr>
          <p:cNvGrpSpPr/>
          <p:nvPr/>
        </p:nvGrpSpPr>
        <p:grpSpPr>
          <a:xfrm>
            <a:off x="7143498" y="3125264"/>
            <a:ext cx="4347667" cy="3323664"/>
            <a:chOff x="4972050" y="1619250"/>
            <a:chExt cx="5009935" cy="361950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386B10D1-38FA-7042-877A-7AFDE613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592" r="1"/>
            <a:stretch/>
          </p:blipFill>
          <p:spPr>
            <a:xfrm>
              <a:off x="7382434" y="1619250"/>
              <a:ext cx="2599551" cy="3619500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74C4F7C0-81A0-894E-B4C7-E2D075EA7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050" y="1619250"/>
              <a:ext cx="2247900" cy="361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868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08" y="637557"/>
            <a:ext cx="8911687" cy="1280890"/>
          </a:xfrm>
        </p:spPr>
        <p:txBody>
          <a:bodyPr/>
          <a:lstStyle/>
          <a:p>
            <a:r>
              <a:rPr lang="nl-NL" dirty="0"/>
              <a:t>Tolerantie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08" y="1796534"/>
            <a:ext cx="8671972" cy="3867897"/>
          </a:xfrm>
        </p:spPr>
      </p:pic>
      <p:sp>
        <p:nvSpPr>
          <p:cNvPr id="5" name="Tekstvak 4"/>
          <p:cNvSpPr txBox="1"/>
          <p:nvPr/>
        </p:nvSpPr>
        <p:spPr>
          <a:xfrm>
            <a:off x="2571708" y="142720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/>
              <a:t>Optimumkromme</a:t>
            </a:r>
            <a:r>
              <a:rPr lang="nl-NL" dirty="0"/>
              <a:t>: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119718" y="6051176"/>
            <a:ext cx="423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Guppy’s – tolerantiegebied 5 – 38ºC</a:t>
            </a:r>
          </a:p>
        </p:txBody>
      </p:sp>
    </p:spTree>
    <p:extLst>
      <p:ext uri="{BB962C8B-B14F-4D97-AF65-F5344CB8AC3E}">
        <p14:creationId xmlns:p14="http://schemas.microsoft.com/office/powerpoint/2010/main" val="89335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3CD69-649E-0B4C-8540-68A5B7FD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Populaties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F91D18-0246-D241-B4E9-CCB66D54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5261"/>
            <a:ext cx="8915400" cy="4965539"/>
          </a:xfrm>
        </p:spPr>
        <p:txBody>
          <a:bodyPr>
            <a:normAutofit/>
          </a:bodyPr>
          <a:lstStyle/>
          <a:p>
            <a:r>
              <a:rPr lang="nl-NL" dirty="0"/>
              <a:t>Relaties</a:t>
            </a:r>
          </a:p>
          <a:p>
            <a:pPr lvl="1"/>
            <a:r>
              <a:rPr lang="nl-NL" dirty="0"/>
              <a:t>Concurrentie – voedsel / partner / territorium / positie in de groep</a:t>
            </a:r>
          </a:p>
          <a:p>
            <a:pPr lvl="2"/>
            <a:r>
              <a:rPr lang="nl-NL" sz="1600" dirty="0"/>
              <a:t>Selectiedruk</a:t>
            </a:r>
          </a:p>
          <a:p>
            <a:pPr lvl="2"/>
            <a:r>
              <a:rPr lang="nl-NL" sz="1600" dirty="0"/>
              <a:t>Genetische variatie</a:t>
            </a:r>
          </a:p>
          <a:p>
            <a:pPr marL="457200" lvl="1" indent="0">
              <a:buNone/>
            </a:pPr>
            <a:r>
              <a:rPr lang="nl-NL" dirty="0"/>
              <a:t>	</a:t>
            </a:r>
          </a:p>
          <a:p>
            <a:pPr lvl="1"/>
            <a:r>
              <a:rPr lang="nl-NL" dirty="0"/>
              <a:t>Coöperatie – paring / verdediging / voedsel / bescherming / taakverdeling</a:t>
            </a:r>
          </a:p>
          <a:p>
            <a:pPr lvl="2"/>
            <a:r>
              <a:rPr lang="nl-NL" sz="1600" dirty="0">
                <a:sym typeface="Wingdings"/>
              </a:rPr>
              <a:t>Symbiose = langdurig samenleven van organismen van verschillende soorten</a:t>
            </a:r>
          </a:p>
          <a:p>
            <a:pPr lvl="3"/>
            <a:r>
              <a:rPr lang="nl-NL" sz="1600" dirty="0">
                <a:sym typeface="Wingdings"/>
                <a:hlinkClick r:id="rId2" action="ppaction://hlinksldjump"/>
              </a:rPr>
              <a:t>Mutualisme</a:t>
            </a:r>
            <a:r>
              <a:rPr lang="nl-NL" sz="1600" dirty="0">
                <a:sym typeface="Wingdings"/>
              </a:rPr>
              <a:t> – beide soorten voordeel</a:t>
            </a:r>
          </a:p>
          <a:p>
            <a:pPr lvl="3"/>
            <a:r>
              <a:rPr lang="nl-NL" sz="1600" dirty="0">
                <a:sym typeface="Wingdings"/>
                <a:hlinkClick r:id="rId3" action="ppaction://hlinksldjump"/>
              </a:rPr>
              <a:t>Commensalisme</a:t>
            </a:r>
            <a:r>
              <a:rPr lang="nl-NL" sz="1600" dirty="0">
                <a:sym typeface="Wingdings"/>
              </a:rPr>
              <a:t> – andere individu heeft noch voordeel noch nadeel. </a:t>
            </a:r>
          </a:p>
          <a:p>
            <a:pPr lvl="3"/>
            <a:r>
              <a:rPr lang="nl-NL" sz="1600" dirty="0">
                <a:sym typeface="Wingdings"/>
                <a:hlinkClick r:id="rId4" action="ppaction://hlinksldjump"/>
              </a:rPr>
              <a:t>Parasitisme</a:t>
            </a:r>
            <a:r>
              <a:rPr lang="nl-NL" sz="1600" dirty="0">
                <a:sym typeface="Wingdings"/>
              </a:rPr>
              <a:t> – gastheer heeft nadeel.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662E0AB-B8A7-7749-B344-D830D4DC2233}"/>
              </a:ext>
            </a:extLst>
          </p:cNvPr>
          <p:cNvSpPr txBox="1"/>
          <p:nvPr/>
        </p:nvSpPr>
        <p:spPr>
          <a:xfrm>
            <a:off x="92597" y="79231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Basisstof 2</a:t>
            </a:r>
          </a:p>
        </p:txBody>
      </p:sp>
    </p:spTree>
    <p:extLst>
      <p:ext uri="{BB962C8B-B14F-4D97-AF65-F5344CB8AC3E}">
        <p14:creationId xmlns:p14="http://schemas.microsoft.com/office/powerpoint/2010/main" val="42048138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1589</TotalTime>
  <Words>745</Words>
  <Application>Microsoft Macintosh PowerPoint</Application>
  <PresentationFormat>Breedbeeld</PresentationFormat>
  <Paragraphs>247</Paragraphs>
  <Slides>32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Mangal</vt:lpstr>
      <vt:lpstr>Wingdings</vt:lpstr>
      <vt:lpstr>Wingdings 3</vt:lpstr>
      <vt:lpstr>Sliert</vt:lpstr>
      <vt:lpstr>Ecologie</vt:lpstr>
      <vt:lpstr>Organisatieniveaus</vt:lpstr>
      <vt:lpstr>(A)biotisch</vt:lpstr>
      <vt:lpstr>PowerPoint-presentatie</vt:lpstr>
      <vt:lpstr>Abiotische factoren</vt:lpstr>
      <vt:lpstr>PowerPoint-presentatie</vt:lpstr>
      <vt:lpstr>PowerPoint-presentatie</vt:lpstr>
      <vt:lpstr>Tolerantie</vt:lpstr>
      <vt:lpstr>Populaties</vt:lpstr>
      <vt:lpstr>Veranderingen in populatiedichtheid</vt:lpstr>
      <vt:lpstr>Populatiegroei</vt:lpstr>
      <vt:lpstr>Ecosystemen</vt:lpstr>
      <vt:lpstr>Ecologische piramide</vt:lpstr>
      <vt:lpstr>Energiestroom</vt:lpstr>
      <vt:lpstr>Veranderingen in ecosystemen</vt:lpstr>
      <vt:lpstr>PowerPoint-presentatie</vt:lpstr>
      <vt:lpstr>Koolstofkringloop (huidige / kortlopende)</vt:lpstr>
      <vt:lpstr>Stikstofkringloop</vt:lpstr>
      <vt:lpstr>Stikstofkringloop</vt:lpstr>
      <vt:lpstr>Stikstofkringloop</vt:lpstr>
      <vt:lpstr>Voedselproductie - Opbrengstverhoging </vt:lpstr>
      <vt:lpstr>Voedselproductie - Opbrengstverhoging</vt:lpstr>
      <vt:lpstr>Vervuiling</vt:lpstr>
      <vt:lpstr>Energie</vt:lpstr>
      <vt:lpstr>mutualisme</vt:lpstr>
      <vt:lpstr>commensalisme</vt:lpstr>
      <vt:lpstr>parasitisme</vt:lpstr>
      <vt:lpstr>voedselketen</vt:lpstr>
      <vt:lpstr>voedselweb</vt:lpstr>
      <vt:lpstr>Piramide van aantallen</vt:lpstr>
      <vt:lpstr>Piramide van biomassa</vt:lpstr>
      <vt:lpstr>PowerPoint-presentatie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Ecologie</dc:title>
  <dc:creator>Bas Steenbergen</dc:creator>
  <cp:lastModifiedBy>Helen Steenbergen-Martens</cp:lastModifiedBy>
  <cp:revision>54</cp:revision>
  <dcterms:created xsi:type="dcterms:W3CDTF">2016-06-12T14:50:05Z</dcterms:created>
  <dcterms:modified xsi:type="dcterms:W3CDTF">2018-06-10T19:52:59Z</dcterms:modified>
</cp:coreProperties>
</file>