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1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4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3" r:id="rId15"/>
    <p:sldId id="275" r:id="rId16"/>
    <p:sldId id="274" r:id="rId17"/>
    <p:sldId id="277" r:id="rId18"/>
    <p:sldId id="276" r:id="rId19"/>
    <p:sldId id="278" r:id="rId20"/>
    <p:sldId id="280" r:id="rId21"/>
    <p:sldId id="279" r:id="rId22"/>
    <p:sldId id="281" r:id="rId23"/>
    <p:sldId id="283" r:id="rId24"/>
    <p:sldId id="284" r:id="rId25"/>
    <p:sldId id="285" r:id="rId26"/>
    <p:sldId id="286" r:id="rId27"/>
    <p:sldId id="288" r:id="rId28"/>
    <p:sldId id="289" r:id="rId29"/>
    <p:sldId id="290" r:id="rId30"/>
    <p:sldId id="292" r:id="rId31"/>
    <p:sldId id="291" r:id="rId32"/>
    <p:sldId id="272" r:id="rId33"/>
    <p:sldId id="293" r:id="rId34"/>
    <p:sldId id="294" r:id="rId35"/>
    <p:sldId id="295" r:id="rId3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9"/>
    <p:restoredTop sz="94709"/>
  </p:normalViewPr>
  <p:slideViewPr>
    <p:cSldViewPr snapToGrid="0" snapToObjects="1">
      <p:cViewPr varScale="1">
        <p:scale>
          <a:sx n="106" d="100"/>
          <a:sy n="106" d="100"/>
        </p:scale>
        <p:origin x="7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DC739-1975-E344-9C83-BDEAEC1C69BF}" type="datetimeFigureOut">
              <a:rPr lang="nl-NL" smtClean="0"/>
              <a:t>07-01-19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CFE4D-7F19-1C40-8A41-A397915B4A4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34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Let op! Grijze stof buiten, witte stof binnen. Ruggenmerg andersom!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CFE4D-7F19-1C40-8A41-A397915B4A40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0700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DA7E2-B0B9-344F-B7E5-BE84DBCE6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28C338C-9189-5948-850A-64EEE91CD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606B9D1-1454-7947-84F1-FBA147A54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1/7/19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C1B3C2-DB6A-6243-8D3C-A70393DE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1FD61D-9DED-F845-ABE6-534FF130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08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D73842-31B0-6547-9390-07CCA7300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219FB13-F63C-0B48-9665-5FE8C079B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DAC916-A800-E844-B9BD-F919DF045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1/7/19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F3AE30-B99E-A946-9D6A-01CF9BC43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E39611-5659-1143-BADE-78108BF9A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87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0C98A9B-DD79-8C41-B550-DD3E505D9A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619A036-72D5-CD4B-AAE6-574612EB3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3F88BF-3B0B-2248-AB67-FFFEEFC7F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1/7/19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C70CF7-1F9F-5946-B10B-DE11827A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EC6F2F-9195-AA48-8E32-B6CB6AA5B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750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0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78CD5-4F8A-CF46-B585-BC613D8BE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B1A73C-4BC1-BB4B-B51A-E61D037C0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E21F07-B391-1146-B59F-D7B40C478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1/7/19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6887D4-6C7E-6041-B8CE-874361D7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E33973-67E0-B742-AB05-C4EAB2A29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528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953C11-52A1-F143-8C56-75828B2F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A14131-B99C-2848-AE62-F858B75BE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E189B4-01B0-8F4E-9EC2-8C4BE2F3B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1/7/19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997121-768C-6840-8015-C775DEF5D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8454B9-59F8-6945-A5F2-6A0BD276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46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6F5BB-E415-1F4E-AD70-A7CFDDF56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5F2684-AEB4-224B-B212-61EFA73FB1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53A39B2-A8A2-EB4B-BE6D-9EE009B87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D46F906-7FF6-8440-A531-5EC2145CD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1/7/19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22817F-192F-BE48-9106-82F5966F0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8ADAE6D-97F1-4044-B554-878E5DBC0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47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AE0B3E-B500-3347-B47A-7689E35B0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01B1F04-CA23-844B-8D6F-3B9C0023F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28E6AF3-EFAD-6941-9E29-CA3D36F3D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5F617A3-E62E-7B40-99E7-07152D39C2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635FF79-B498-0642-A29F-C36063C87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BB2AE9F-50A4-F642-AC25-29FA26FD7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1/7/19</a:t>
            </a:fld>
            <a:endParaRPr lang="en-US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06E4C73-C92F-E646-AB79-B05DE3C7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DA3C087-BE5A-FE46-A368-176A006B1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449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260A0-EFCF-3C41-9784-654910EEE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C6F53E9-0B17-C241-918D-32A158C5F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1/7/19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0E37625-F98D-F645-A739-349E3EEA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1316804-8B7B-A34A-9803-A222E28E2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47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804B7EA-A4BB-7D4D-894F-1CABF7508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1/7/19</a:t>
            </a:fld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648EC0-2E19-B34A-9124-00CDDB52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869005F-AF79-E04E-8E0E-A496F035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37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243F54-BD65-9D4F-980F-3D2D5FAA4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CA983F-CB7D-2343-A003-98E619169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A5ABBC-C7A1-BA4F-86FA-057A51345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EB613FF-0FA0-2E44-906D-0ED32916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1/7/19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F8D457-104A-554D-A1F3-ACEDA196E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561E6E4-4E21-8B4C-B513-E0EECEE8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085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7CEB82-7A8D-A34D-851C-91AAA1B2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6C7C0D-E1E2-3F47-8B6B-F9DF7F3B2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722AFA1-D92F-9B4F-9520-2DDF3836D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919B002-07B1-624E-8E2E-98584FB3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1/7/19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62491AD-613E-4543-AB44-6BA355654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605BE9-D660-324A-998B-F79C182E5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82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F6C9C55-1116-524D-BC9E-D7A015411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6C77D95-63C3-8348-BD52-4B40D1E5B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F0F780-B0B2-CF45-B5FC-D3407983B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1/7/19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C9C8CA7-23B5-C64A-9CAB-2AD4EEF39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AC57F-6BEF-B64C-B593-076EC3664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24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schooltv.nl/video/wat-is-adrenaline-hormoon-dat-je-tijdelijk-sneller-en-sterker-maakt/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bioplek.org/animaties/zenuwstelsel/reflexboog.html" TargetMode="Externa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hyperlink" Target="https://biologielessen.nl/index.php/dna-13/492-impulsgeleiding" TargetMode="Externa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youtu.be/0O8gVJLpVVE" TargetMode="Externa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rkaL95s-MY" TargetMode="External"/><Relationship Id="rId7" Type="http://schemas.openxmlformats.org/officeDocument/2006/relationships/hyperlink" Target="http://www.brainmatters.nl/" TargetMode="External"/><Relationship Id="rId2" Type="http://schemas.openxmlformats.org/officeDocument/2006/relationships/hyperlink" Target="https://www.schooltv.nl/video/de-hersenen-de-hersenen-zijn-de-controlekamer-van-het-lichaam/#q=zenuwstelsel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zoekhetuit.hetklokhuis.nl/tv-uitzendingen/afl-5-hersenen/" TargetMode="External"/><Relationship Id="rId5" Type="http://schemas.openxmlformats.org/officeDocument/2006/relationships/hyperlink" Target="https://www.universiteitvannederland.nl/college/gaat-je-geheugen-kapot-als-je-teveel-voor-je-computer-hangt/" TargetMode="External"/><Relationship Id="rId4" Type="http://schemas.openxmlformats.org/officeDocument/2006/relationships/hyperlink" Target="https://www.universiteitvannederland.nl/college/hoe-legde-onderzoek-aan-de-keukentafel-de-basis-voor-het-huidige-hersenonderzoek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youtu.be/-Y_eH-epmrE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F44CC9-755F-604E-8C31-06EF7EB0BB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Regeling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A382F62-B8B4-D24A-AA0F-A92499C94E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Thema 5</a:t>
            </a:r>
          </a:p>
        </p:txBody>
      </p:sp>
    </p:spTree>
    <p:extLst>
      <p:ext uri="{BB962C8B-B14F-4D97-AF65-F5344CB8AC3E}">
        <p14:creationId xmlns:p14="http://schemas.microsoft.com/office/powerpoint/2010/main" val="3193190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6D398D-F30D-9440-BAC0-40D3131AF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Nieren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7FEF277-9DB1-5C4D-8095-41B05A5283A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/>
              <a:t>Epo (=</a:t>
            </a:r>
            <a:r>
              <a:rPr lang="nl-NL" dirty="0" err="1"/>
              <a:t>erytropoëtine</a:t>
            </a:r>
            <a:r>
              <a:rPr lang="nl-NL" dirty="0"/>
              <a:t>) – stimuleert de productie van rode bloedcellen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DBD6530-1589-F04C-A034-08328C9CB0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3676649"/>
            <a:ext cx="6286500" cy="27717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018A2F2-E7FA-1043-B459-8E4E5640F1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0938" y="3678493"/>
            <a:ext cx="4076700" cy="276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37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006D6-8CA9-5343-9FB7-84EA53087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bijnieren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05A13E-B57D-1446-B74E-5A82623894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6587" y="2214694"/>
            <a:ext cx="10363826" cy="3424107"/>
          </a:xfrm>
        </p:spPr>
        <p:txBody>
          <a:bodyPr/>
          <a:lstStyle/>
          <a:p>
            <a:r>
              <a:rPr lang="nl-NL" dirty="0">
                <a:solidFill>
                  <a:srgbClr val="C00000"/>
                </a:solidFill>
                <a:hlinkClick r:id="rId2"/>
              </a:rPr>
              <a:t>Adrenaline</a:t>
            </a:r>
            <a:r>
              <a:rPr lang="nl-NL" dirty="0"/>
              <a:t> – snelle kortdurende werking, bevordert stofwisseling</a:t>
            </a:r>
          </a:p>
          <a:p>
            <a:pPr lvl="1"/>
            <a:r>
              <a:rPr lang="nl-NL" dirty="0">
                <a:sym typeface="Wingdings" pitchFamily="2" charset="2"/>
              </a:rPr>
              <a:t> afbraak glycogeen tot glucose</a:t>
            </a:r>
          </a:p>
          <a:p>
            <a:pPr lvl="1"/>
            <a:r>
              <a:rPr lang="nl-NL" dirty="0">
                <a:sym typeface="Wingdings" pitchFamily="2" charset="2"/>
              </a:rPr>
              <a:t> verhoogde hartslag</a:t>
            </a:r>
          </a:p>
          <a:p>
            <a:pPr lvl="1"/>
            <a:r>
              <a:rPr lang="nl-NL" dirty="0">
                <a:sym typeface="Wingdings" pitchFamily="2" charset="2"/>
              </a:rPr>
              <a:t> verhoogde ademhaling</a:t>
            </a:r>
          </a:p>
          <a:p>
            <a:pPr lvl="1"/>
            <a:r>
              <a:rPr lang="nl-NL" dirty="0">
                <a:sym typeface="Wingdings" pitchFamily="2" charset="2"/>
              </a:rPr>
              <a:t> bloedvaten naar spieren en hersenen verwijden</a:t>
            </a:r>
          </a:p>
          <a:p>
            <a:pPr lvl="1"/>
            <a:r>
              <a:rPr lang="nl-NL" dirty="0">
                <a:sym typeface="Wingdings" pitchFamily="2" charset="2"/>
              </a:rPr>
              <a:t> remming van organen van </a:t>
            </a:r>
            <a:r>
              <a:rPr lang="nl-NL" dirty="0" err="1">
                <a:sym typeface="Wingdings" pitchFamily="2" charset="2"/>
              </a:rPr>
              <a:t>oa</a:t>
            </a:r>
            <a:r>
              <a:rPr lang="nl-NL" dirty="0">
                <a:sym typeface="Wingdings" pitchFamily="2" charset="2"/>
              </a:rPr>
              <a:t> verteringsstelsel</a:t>
            </a:r>
          </a:p>
          <a:p>
            <a:pPr lvl="1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10C2749-687D-8A4A-B771-15AF3BC650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074" y="4424361"/>
            <a:ext cx="4562475" cy="228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7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91D17-19FD-5F42-A9BA-D48EC2C9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zenuwstelsel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26B6F0-4501-8946-A2B5-A789472A9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1976799"/>
            <a:ext cx="10363826" cy="4267884"/>
          </a:xfrm>
        </p:spPr>
        <p:txBody>
          <a:bodyPr/>
          <a:lstStyle/>
          <a:p>
            <a:pPr marL="0" indent="0">
              <a:buNone/>
            </a:pPr>
            <a:r>
              <a:rPr lang="nl-NL" u="sng" dirty="0"/>
              <a:t>Indeling op bouw</a:t>
            </a:r>
            <a:r>
              <a:rPr lang="nl-NL" dirty="0"/>
              <a:t>:</a:t>
            </a:r>
          </a:p>
          <a:p>
            <a:r>
              <a:rPr lang="nl-NL" dirty="0">
                <a:solidFill>
                  <a:srgbClr val="C00000"/>
                </a:solidFill>
              </a:rPr>
              <a:t>Centrale zenuwstelsel </a:t>
            </a:r>
            <a:r>
              <a:rPr lang="nl-NL" dirty="0"/>
              <a:t>(</a:t>
            </a:r>
            <a:r>
              <a:rPr lang="nl-NL" dirty="0" err="1"/>
              <a:t>Czs</a:t>
            </a:r>
            <a:r>
              <a:rPr lang="nl-NL" dirty="0"/>
              <a:t>)</a:t>
            </a:r>
          </a:p>
          <a:p>
            <a:pPr lvl="1"/>
            <a:r>
              <a:rPr lang="nl-NL" dirty="0"/>
              <a:t>Grote hersenen</a:t>
            </a:r>
          </a:p>
          <a:p>
            <a:pPr lvl="1"/>
            <a:r>
              <a:rPr lang="nl-NL" dirty="0"/>
              <a:t>Kleine hersenen</a:t>
            </a:r>
          </a:p>
          <a:p>
            <a:pPr lvl="1"/>
            <a:r>
              <a:rPr lang="nl-NL" dirty="0"/>
              <a:t>Hersenstam</a:t>
            </a:r>
          </a:p>
          <a:p>
            <a:pPr lvl="1"/>
            <a:r>
              <a:rPr lang="nl-NL" dirty="0"/>
              <a:t>Ruggenmerg</a:t>
            </a:r>
          </a:p>
          <a:p>
            <a:r>
              <a:rPr lang="nl-NL" dirty="0">
                <a:solidFill>
                  <a:srgbClr val="C00000"/>
                </a:solidFill>
              </a:rPr>
              <a:t>Perifere zenuwstelsel </a:t>
            </a:r>
          </a:p>
          <a:p>
            <a:pPr lvl="1"/>
            <a:r>
              <a:rPr lang="nl-NL" dirty="0"/>
              <a:t>zenuwen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A238A3E-87B5-B440-BDF5-E72EFFD64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349" y="968161"/>
            <a:ext cx="4071620" cy="57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00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52D34A-2F95-854F-BE51-C5F3018FB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zenuwstelsel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907469-40FA-EF4A-94A8-98BAE3CB128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Indeling op functie</a:t>
            </a:r>
          </a:p>
          <a:p>
            <a:r>
              <a:rPr lang="nl-NL" dirty="0">
                <a:solidFill>
                  <a:srgbClr val="C00000"/>
                </a:solidFill>
              </a:rPr>
              <a:t>Animale zenuwstelsel </a:t>
            </a:r>
            <a:r>
              <a:rPr lang="nl-NL" dirty="0"/>
              <a:t>– regelt bewuste reacties, houding, beweging</a:t>
            </a:r>
          </a:p>
          <a:p>
            <a:r>
              <a:rPr lang="nl-NL" dirty="0">
                <a:solidFill>
                  <a:srgbClr val="C00000"/>
                </a:solidFill>
              </a:rPr>
              <a:t>Autonome</a:t>
            </a:r>
            <a:r>
              <a:rPr lang="nl-NL" dirty="0"/>
              <a:t> (=vegetatieve) </a:t>
            </a:r>
            <a:r>
              <a:rPr lang="nl-NL" dirty="0">
                <a:solidFill>
                  <a:srgbClr val="C00000"/>
                </a:solidFill>
              </a:rPr>
              <a:t>zenuwstelsel</a:t>
            </a:r>
            <a:r>
              <a:rPr lang="nl-NL" dirty="0"/>
              <a:t> – regelt werking van organen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303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C6518-2081-EE48-894C-EF64F6DEA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Prikkels &amp; impulsen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F15FD7-51E2-F94D-868A-4F0CD3700C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1921043"/>
            <a:ext cx="6278763" cy="4468606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C00000"/>
                </a:solidFill>
              </a:rPr>
              <a:t>Prikkel</a:t>
            </a:r>
            <a:r>
              <a:rPr lang="nl-NL" dirty="0"/>
              <a:t> = invloed uit het milieu op een organisme</a:t>
            </a:r>
          </a:p>
          <a:p>
            <a:r>
              <a:rPr lang="nl-NL" dirty="0">
                <a:solidFill>
                  <a:srgbClr val="C00000"/>
                </a:solidFill>
              </a:rPr>
              <a:t>Impuls</a:t>
            </a:r>
            <a:r>
              <a:rPr lang="nl-NL" dirty="0"/>
              <a:t> = “elektrisch signaal”</a:t>
            </a:r>
          </a:p>
          <a:p>
            <a:r>
              <a:rPr lang="nl-NL" dirty="0">
                <a:solidFill>
                  <a:srgbClr val="C00000"/>
                </a:solidFill>
              </a:rPr>
              <a:t>Receptoren</a:t>
            </a:r>
            <a:r>
              <a:rPr lang="nl-NL" dirty="0"/>
              <a:t> = ontvangen prikkels en zetten deze om in impulsen (zintuigcellen)</a:t>
            </a:r>
          </a:p>
          <a:p>
            <a:r>
              <a:rPr lang="nl-NL" dirty="0">
                <a:solidFill>
                  <a:srgbClr val="C00000"/>
                </a:solidFill>
              </a:rPr>
              <a:t>Conductoren</a:t>
            </a:r>
            <a:r>
              <a:rPr lang="nl-NL" dirty="0"/>
              <a:t> = geleiden impulsen (zenuwcellen)</a:t>
            </a:r>
          </a:p>
          <a:p>
            <a:r>
              <a:rPr lang="nl-NL" dirty="0">
                <a:solidFill>
                  <a:srgbClr val="C00000"/>
                </a:solidFill>
              </a:rPr>
              <a:t>Effectoren</a:t>
            </a:r>
            <a:r>
              <a:rPr lang="nl-NL" dirty="0"/>
              <a:t> = reageren op impulsen (spieren, klieren)</a:t>
            </a:r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96FF61-AC75-D046-8660-E7CD199BFF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599" y="1921043"/>
            <a:ext cx="4861443" cy="40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27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8F0E02-2E5A-D443-839C-DF3BADEC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Zenuwcellen = neuronen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A77302-4C19-404C-A2FF-D3B3F4F34D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34115"/>
            <a:ext cx="5542782" cy="3424107"/>
          </a:xfrm>
        </p:spPr>
        <p:txBody>
          <a:bodyPr/>
          <a:lstStyle/>
          <a:p>
            <a:r>
              <a:rPr lang="nl-NL" dirty="0"/>
              <a:t>Cellichamen liggen in / vlakbij het </a:t>
            </a:r>
            <a:r>
              <a:rPr lang="nl-NL" dirty="0" err="1"/>
              <a:t>czs</a:t>
            </a:r>
            <a:endParaRPr lang="nl-NL" dirty="0"/>
          </a:p>
          <a:p>
            <a:r>
              <a:rPr lang="nl-NL" dirty="0"/>
              <a:t>Axon omgeven door Myelineschede (cellen van </a:t>
            </a:r>
            <a:r>
              <a:rPr lang="nl-NL" dirty="0" err="1"/>
              <a:t>Schwann</a:t>
            </a:r>
            <a:r>
              <a:rPr lang="nl-NL" dirty="0"/>
              <a:t>) - isolatie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CE9C5D9-F118-EF4D-9CAD-BE8D8AB99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00" y="3348937"/>
            <a:ext cx="5080000" cy="27051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9846E9C-6D62-1D41-AF18-E0BB4177D13F}"/>
              </a:ext>
            </a:extLst>
          </p:cNvPr>
          <p:cNvSpPr txBox="1"/>
          <p:nvPr/>
        </p:nvSpPr>
        <p:spPr>
          <a:xfrm>
            <a:off x="342700" y="6054037"/>
            <a:ext cx="5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ym typeface="Wingdings" pitchFamily="2" charset="2"/>
              </a:rPr>
              <a:t>  </a:t>
            </a:r>
            <a:r>
              <a:rPr lang="nl-NL" dirty="0"/>
              <a:t>Richting van het signaal </a:t>
            </a:r>
            <a:r>
              <a:rPr lang="nl-NL" dirty="0">
                <a:sym typeface="Wingdings" pitchFamily="2" charset="2"/>
              </a:rPr>
              <a:t> 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3921AB-0D25-064B-A991-4D76194764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407" y="3348937"/>
            <a:ext cx="2761466" cy="307443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39F9083-37A6-4647-B50C-ACE30B7E9D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1581" y="3348937"/>
            <a:ext cx="3364180" cy="307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46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2B580-24D3-CE44-922B-9A2D4FC81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5868025" cy="1596177"/>
          </a:xfrm>
        </p:spPr>
        <p:txBody>
          <a:bodyPr/>
          <a:lstStyle/>
          <a:p>
            <a:r>
              <a:rPr lang="nl-NL" dirty="0"/>
              <a:t>Typen Zenuwcellen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37FB2E-879B-8D45-8ADE-E55C4B8325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39590"/>
            <a:ext cx="10363826" cy="4051609"/>
          </a:xfrm>
        </p:spPr>
        <p:txBody>
          <a:bodyPr>
            <a:normAutofit lnSpcReduction="10000"/>
          </a:bodyPr>
          <a:lstStyle/>
          <a:p>
            <a:r>
              <a:rPr lang="nl-NL" dirty="0">
                <a:solidFill>
                  <a:srgbClr val="C00000"/>
                </a:solidFill>
              </a:rPr>
              <a:t>sensorische zenuwcellen  </a:t>
            </a:r>
            <a:r>
              <a:rPr lang="nl-NL" dirty="0"/>
              <a:t>= Gevoelszenuwcellen</a:t>
            </a:r>
          </a:p>
          <a:p>
            <a:pPr lvl="1"/>
            <a:r>
              <a:rPr lang="nl-NL" dirty="0"/>
              <a:t>van receptoren naar CZS</a:t>
            </a:r>
          </a:p>
          <a:p>
            <a:pPr lvl="1"/>
            <a:r>
              <a:rPr lang="nl-NL" dirty="0"/>
              <a:t>1 lange dendriet, 1 kort axon</a:t>
            </a:r>
          </a:p>
          <a:p>
            <a:pPr lvl="1"/>
            <a:r>
              <a:rPr lang="nl-NL" dirty="0"/>
              <a:t>Cellichaam bij </a:t>
            </a:r>
            <a:r>
              <a:rPr lang="nl-NL" dirty="0" err="1"/>
              <a:t>czs</a:t>
            </a:r>
            <a:endParaRPr lang="nl-NL" dirty="0"/>
          </a:p>
          <a:p>
            <a:r>
              <a:rPr lang="nl-NL" dirty="0">
                <a:solidFill>
                  <a:srgbClr val="C00000"/>
                </a:solidFill>
              </a:rPr>
              <a:t>Schakelcellen</a:t>
            </a:r>
          </a:p>
          <a:p>
            <a:pPr lvl="1"/>
            <a:r>
              <a:rPr lang="nl-NL" dirty="0"/>
              <a:t>Binnen </a:t>
            </a:r>
            <a:r>
              <a:rPr lang="nl-NL" dirty="0" err="1"/>
              <a:t>czs</a:t>
            </a:r>
            <a:endParaRPr lang="nl-NL" dirty="0"/>
          </a:p>
          <a:p>
            <a:r>
              <a:rPr lang="nl-NL" dirty="0">
                <a:solidFill>
                  <a:srgbClr val="C00000"/>
                </a:solidFill>
              </a:rPr>
              <a:t>Motorische zenuwcellen </a:t>
            </a:r>
            <a:r>
              <a:rPr lang="nl-NL" dirty="0"/>
              <a:t>= Bewegingszenuwcellen</a:t>
            </a:r>
          </a:p>
          <a:p>
            <a:pPr lvl="1"/>
            <a:r>
              <a:rPr lang="nl-NL" dirty="0"/>
              <a:t>Van </a:t>
            </a:r>
            <a:r>
              <a:rPr lang="nl-NL" dirty="0" err="1"/>
              <a:t>czs</a:t>
            </a:r>
            <a:r>
              <a:rPr lang="nl-NL" dirty="0"/>
              <a:t> naar spieren &amp; klieren</a:t>
            </a:r>
          </a:p>
          <a:p>
            <a:pPr lvl="1"/>
            <a:r>
              <a:rPr lang="nl-NL" dirty="0"/>
              <a:t>Meerdere korte dendrieten, 1 lang axon</a:t>
            </a:r>
          </a:p>
          <a:p>
            <a:pPr lvl="1"/>
            <a:r>
              <a:rPr lang="nl-NL" dirty="0"/>
              <a:t>Cellichaam in </a:t>
            </a:r>
            <a:r>
              <a:rPr lang="nl-NL" dirty="0" err="1"/>
              <a:t>czs</a:t>
            </a:r>
            <a:endParaRPr lang="nl-NL" dirty="0"/>
          </a:p>
          <a:p>
            <a:pPr lvl="1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D52011B-1E4A-2C4A-B8B7-EAB3A6F89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548" y="276827"/>
            <a:ext cx="4675268" cy="227955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A467208-4F96-7E46-9040-2425373BC2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480" y="2821844"/>
            <a:ext cx="3126740" cy="390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55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9B3BBF-24EF-4C41-8BCD-13F1CF695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216" y="618517"/>
            <a:ext cx="6121010" cy="1596177"/>
          </a:xfrm>
        </p:spPr>
        <p:txBody>
          <a:bodyPr/>
          <a:lstStyle/>
          <a:p>
            <a:r>
              <a:rPr lang="nl-NL" dirty="0"/>
              <a:t>ruggenmerg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8FEFFAD4-0417-724D-BB6E-4B8057932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9296" y="2743756"/>
            <a:ext cx="3263968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/>
              <a:t>1 = TUSSENWERVELSCHIJF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/>
              <a:t>2 = WERVEL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/>
              <a:t>3 = RUGGENMERG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/>
              <a:t>4 = RUGGENMERGSZENUW</a:t>
            </a:r>
          </a:p>
        </p:txBody>
      </p:sp>
      <p:pic>
        <p:nvPicPr>
          <p:cNvPr id="5" name="Picture 7" descr="7c7e262cce">
            <a:extLst>
              <a:ext uri="{FF2B5EF4-FFF2-40B4-BE49-F238E27FC236}">
                <a16:creationId xmlns:a16="http://schemas.microsoft.com/office/drawing/2014/main" id="{4467D0F0-736D-1844-AAE2-27E12196A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6783" y="856261"/>
            <a:ext cx="4441825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853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31085D-9C57-E948-AE41-321A1FF9E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21850"/>
            <a:ext cx="10364451" cy="1596177"/>
          </a:xfrm>
        </p:spPr>
        <p:txBody>
          <a:bodyPr/>
          <a:lstStyle/>
          <a:p>
            <a:r>
              <a:rPr lang="nl-NL" dirty="0"/>
              <a:t>Ruggenmerg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CF6B2102-B374-FF4C-9533-0109E2A59B88}"/>
              </a:ext>
            </a:extLst>
          </p:cNvPr>
          <p:cNvGrpSpPr/>
          <p:nvPr/>
        </p:nvGrpSpPr>
        <p:grpSpPr>
          <a:xfrm>
            <a:off x="2577983" y="1102434"/>
            <a:ext cx="9236066" cy="5504097"/>
            <a:chOff x="900113" y="1052513"/>
            <a:chExt cx="9508684" cy="5639469"/>
          </a:xfrm>
        </p:grpSpPr>
        <p:pic>
          <p:nvPicPr>
            <p:cNvPr id="5" name="Picture 2" descr="schema_ruggenmerg">
              <a:extLst>
                <a:ext uri="{FF2B5EF4-FFF2-40B4-BE49-F238E27FC236}">
                  <a16:creationId xmlns:a16="http://schemas.microsoft.com/office/drawing/2014/main" id="{7E4EA9BB-B7A6-5442-940D-B3B15AD20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1125538"/>
              <a:ext cx="7369175" cy="4937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3">
              <a:extLst>
                <a:ext uri="{FF2B5EF4-FFF2-40B4-BE49-F238E27FC236}">
                  <a16:creationId xmlns:a16="http://schemas.microsoft.com/office/drawing/2014/main" id="{6E8AC839-C5ED-9446-ABD2-F27F38AA63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2363" y="2133600"/>
              <a:ext cx="0" cy="2016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1C45D5AC-816C-E844-80DC-CD1DFD9513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00563" y="1557338"/>
              <a:ext cx="0" cy="2016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E2C8FD1B-0D06-BC49-BBEC-F061335847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6100" y="1052513"/>
              <a:ext cx="4787900" cy="34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nl-NL" sz="1600" dirty="0">
                  <a:solidFill>
                    <a:srgbClr val="C00000"/>
                  </a:solidFill>
                </a:rPr>
                <a:t>WITTE STOF </a:t>
              </a:r>
              <a:r>
                <a:rPr lang="en-US" altLang="nl-NL" sz="1600" dirty="0"/>
                <a:t>(SCHORS) </a:t>
              </a:r>
              <a:r>
                <a:rPr lang="en-US" altLang="nl-NL" sz="1600" dirty="0">
                  <a:sym typeface="Wingdings" pitchFamily="2" charset="2"/>
                </a:rPr>
                <a:t> UITLOPERS</a:t>
              </a:r>
              <a:endParaRPr lang="nl-NL" altLang="nl-NL" sz="1600" dirty="0"/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A62D89B4-ED4A-314C-9FAA-9A182650D6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288" y="1628775"/>
              <a:ext cx="5441509" cy="725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nl-NL" sz="1600" dirty="0">
                  <a:solidFill>
                    <a:srgbClr val="C00000"/>
                  </a:solidFill>
                </a:rPr>
                <a:t>GRIJZE STOF </a:t>
              </a:r>
              <a:r>
                <a:rPr lang="en-US" altLang="nl-NL" sz="1600" dirty="0"/>
                <a:t>(MERG) </a:t>
              </a:r>
              <a:r>
                <a:rPr lang="en-US" altLang="nl-NL" sz="1600" dirty="0">
                  <a:sym typeface="Wingdings" pitchFamily="2" charset="2"/>
                </a:rPr>
                <a:t> CELLICHAMEN VAN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nl-NL" sz="1600" dirty="0">
                  <a:sym typeface="Wingdings" pitchFamily="2" charset="2"/>
                </a:rPr>
                <a:t>SCHAKELCELLEN EN MOTORISCHE ZENUWCELLEN</a:t>
              </a:r>
              <a:endParaRPr lang="nl-NL" altLang="nl-NL" sz="1600" dirty="0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358BE078-9B7F-134A-8120-C6E137BF91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600" y="4508500"/>
              <a:ext cx="172720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F64F9848-8B58-8846-AB6D-009173CC2E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8848" y="6092825"/>
              <a:ext cx="6998309" cy="599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nl-NL" sz="1600" dirty="0">
                  <a:solidFill>
                    <a:srgbClr val="C00000"/>
                  </a:solidFill>
                </a:rPr>
                <a:t>RUGGENMERGSZENUWKNOOP</a:t>
              </a:r>
              <a:r>
                <a:rPr lang="en-US" altLang="nl-NL" sz="1600" dirty="0"/>
                <a:t> (SPINALE GANGLIA) </a:t>
              </a:r>
              <a:r>
                <a:rPr lang="en-US" altLang="nl-NL" sz="1600" dirty="0">
                  <a:sym typeface="Wingdings" pitchFamily="2" charset="2"/>
                </a:rPr>
                <a:t> LIGGEN SENSORISCHE ZENUWCELLEN</a:t>
              </a:r>
              <a:endParaRPr lang="nl-NL" altLang="nl-NL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59680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DE7D99-22D8-FF42-B338-7D054E67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Hersenen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179163-85CA-2E4E-AC3D-AF11F607DD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65376"/>
            <a:ext cx="10363826" cy="4425696"/>
          </a:xfrm>
        </p:spPr>
        <p:txBody>
          <a:bodyPr>
            <a:normAutofit fontScale="92500" lnSpcReduction="20000"/>
          </a:bodyPr>
          <a:lstStyle/>
          <a:p>
            <a:pPr marL="0" indent="0">
              <a:buFont typeface="Arial" charset="0"/>
              <a:buNone/>
              <a:defRPr/>
            </a:pPr>
            <a:r>
              <a:rPr lang="nl-NL" dirty="0"/>
              <a:t>– een mens 125 miljard hersencellen heeft?</a:t>
            </a:r>
          </a:p>
          <a:p>
            <a:pPr marL="0" indent="0">
              <a:buFont typeface="Arial" charset="0"/>
              <a:buNone/>
              <a:defRPr/>
            </a:pPr>
            <a:br>
              <a:rPr lang="nl-NL" dirty="0"/>
            </a:br>
            <a:r>
              <a:rPr lang="nl-NL" dirty="0"/>
              <a:t>– een ongeboren kind elke minuut 250.000 nieuwe hersencellen aanmaakt, maar dat je er na de geboorte elke dag 100 kwijtraakt?</a:t>
            </a:r>
          </a:p>
          <a:p>
            <a:pPr marL="0" indent="0">
              <a:buFont typeface="Arial" charset="0"/>
              <a:buNone/>
              <a:defRPr/>
            </a:pPr>
            <a:br>
              <a:rPr lang="nl-NL" dirty="0"/>
            </a:br>
            <a:r>
              <a:rPr lang="nl-NL" dirty="0"/>
              <a:t>– het aantal vertakkingen in de hersenen even groot is als het aantal takken in de bossen van Nederland en België?</a:t>
            </a:r>
          </a:p>
          <a:p>
            <a:pPr marL="0" indent="0">
              <a:buFont typeface="Arial" charset="0"/>
              <a:buNone/>
              <a:defRPr/>
            </a:pPr>
            <a:br>
              <a:rPr lang="nl-NL" dirty="0"/>
            </a:br>
            <a:r>
              <a:rPr lang="nl-NL" dirty="0"/>
              <a:t>– de hersenen twee procent van het lichaamsgewicht vormen, maar twintig procent van de energie verbruiken?</a:t>
            </a:r>
          </a:p>
          <a:p>
            <a:pPr marL="0" indent="0">
              <a:buFont typeface="Arial" charset="0"/>
              <a:buNone/>
              <a:defRPr/>
            </a:pPr>
            <a:br>
              <a:rPr lang="nl-NL" dirty="0"/>
            </a:br>
            <a:r>
              <a:rPr lang="nl-NL" dirty="0"/>
              <a:t>– de hersenen drie tot vier liter bloed per minuut nodig hebben om ze van zuurstof te kunnen voorzien?</a:t>
            </a:r>
          </a:p>
        </p:txBody>
      </p:sp>
    </p:spTree>
    <p:extLst>
      <p:ext uri="{BB962C8B-B14F-4D97-AF65-F5344CB8AC3E}">
        <p14:creationId xmlns:p14="http://schemas.microsoft.com/office/powerpoint/2010/main" val="2388302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D8C460-BE93-9E4B-B535-112EDBEE0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Homeostase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237AE9-E18E-C74E-B82B-8986862269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94076"/>
            <a:ext cx="10363826" cy="468774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C00000"/>
                </a:solidFill>
              </a:rPr>
              <a:t>Homeostase</a:t>
            </a:r>
            <a:r>
              <a:rPr lang="nl-NL" dirty="0"/>
              <a:t> = het in stand houden van een </a:t>
            </a:r>
            <a:r>
              <a:rPr lang="nl-NL" dirty="0">
                <a:solidFill>
                  <a:srgbClr val="C00000"/>
                </a:solidFill>
              </a:rPr>
              <a:t>dynamisch evenwicht </a:t>
            </a:r>
            <a:r>
              <a:rPr lang="nl-NL" dirty="0"/>
              <a:t>in het </a:t>
            </a:r>
            <a:r>
              <a:rPr lang="nl-NL" dirty="0">
                <a:solidFill>
                  <a:srgbClr val="C00000"/>
                </a:solidFill>
              </a:rPr>
              <a:t>inwendige milieu </a:t>
            </a:r>
            <a:r>
              <a:rPr lang="nl-NL" dirty="0"/>
              <a:t>van organismen door een </a:t>
            </a:r>
            <a:r>
              <a:rPr lang="nl-NL" dirty="0">
                <a:solidFill>
                  <a:srgbClr val="C00000"/>
                </a:solidFill>
              </a:rPr>
              <a:t>regelkring</a:t>
            </a:r>
          </a:p>
          <a:p>
            <a:r>
              <a:rPr lang="nl-NL" dirty="0">
                <a:solidFill>
                  <a:srgbClr val="C00000"/>
                </a:solidFill>
              </a:rPr>
              <a:t>Dynamisch evenwicht </a:t>
            </a:r>
            <a:r>
              <a:rPr lang="nl-NL" dirty="0"/>
              <a:t>= schommeling rondom een </a:t>
            </a:r>
            <a:r>
              <a:rPr lang="nl-NL" dirty="0">
                <a:solidFill>
                  <a:srgbClr val="C00000"/>
                </a:solidFill>
              </a:rPr>
              <a:t>normwaarde</a:t>
            </a:r>
            <a:r>
              <a:rPr lang="nl-NL" dirty="0"/>
              <a:t> door invloed van factoren als omgevingstemperatuur en activiteit</a:t>
            </a:r>
          </a:p>
          <a:p>
            <a:r>
              <a:rPr lang="nl-NL" dirty="0">
                <a:solidFill>
                  <a:srgbClr val="C00000"/>
                </a:solidFill>
              </a:rPr>
              <a:t>Regelkring</a:t>
            </a:r>
            <a:r>
              <a:rPr lang="nl-NL" dirty="0"/>
              <a:t> – positieve &amp; negatieve terugkoppeling</a:t>
            </a:r>
          </a:p>
          <a:p>
            <a:r>
              <a:rPr lang="nl-NL" dirty="0">
                <a:solidFill>
                  <a:srgbClr val="C00000"/>
                </a:solidFill>
              </a:rPr>
              <a:t>Inwendige milieu </a:t>
            </a:r>
            <a:r>
              <a:rPr lang="nl-NL" dirty="0">
                <a:sym typeface="Wingdings" pitchFamily="2" charset="2"/>
              </a:rPr>
              <a:t></a:t>
            </a:r>
            <a:r>
              <a:rPr lang="nl-NL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nl-NL" dirty="0">
                <a:solidFill>
                  <a:srgbClr val="FF0000"/>
                </a:solidFill>
              </a:rPr>
              <a:t>Uitwendige milieu</a:t>
            </a:r>
          </a:p>
          <a:p>
            <a:r>
              <a:rPr lang="nl-NL" dirty="0"/>
              <a:t>Zuurstofconcentratie, glucoseconcentratie, lichaamstemperatuur, osmotische waarden….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9646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AAD301C2-0CEF-A14F-B9A5-A45BEA5E9134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nl-NL" altLang="nl-NL" dirty="0"/>
          </a:p>
        </p:txBody>
      </p:sp>
      <p:pic>
        <p:nvPicPr>
          <p:cNvPr id="9220" name="Picture 7" descr="10voorBiologie">
            <a:extLst>
              <a:ext uri="{FF2B5EF4-FFF2-40B4-BE49-F238E27FC236}">
                <a16:creationId xmlns:a16="http://schemas.microsoft.com/office/drawing/2014/main" id="{1F90E14D-9F5A-7348-949D-7E7D21972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9526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8">
            <a:extLst>
              <a:ext uri="{FF2B5EF4-FFF2-40B4-BE49-F238E27FC236}">
                <a16:creationId xmlns:a16="http://schemas.microsoft.com/office/drawing/2014/main" id="{A18D8912-B9F3-0B44-B840-E78C0D8E8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668338"/>
            <a:ext cx="7423955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 dirty="0">
                <a:latin typeface="+mj-lt"/>
              </a:rPr>
              <a:t>1 = SCHORS </a:t>
            </a:r>
            <a:r>
              <a:rPr lang="en-US" altLang="nl-NL" sz="2000" dirty="0">
                <a:latin typeface="+mj-lt"/>
                <a:sym typeface="Wingdings" pitchFamily="2" charset="2"/>
              </a:rPr>
              <a:t> GRIJZE STOF  CELLICHAMEN VAN SCHAKELCELLEN</a:t>
            </a:r>
            <a:endParaRPr lang="nl-NL" altLang="nl-NL" sz="2000" dirty="0">
              <a:latin typeface="+mj-lt"/>
            </a:endParaRPr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516843D4-554B-644D-9639-8261580CB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1628775"/>
            <a:ext cx="7423955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 dirty="0">
                <a:latin typeface="+mj-lt"/>
              </a:rPr>
              <a:t>2 = MERG </a:t>
            </a:r>
            <a:r>
              <a:rPr lang="en-US" altLang="nl-NL" sz="2000" dirty="0">
                <a:latin typeface="+mj-lt"/>
                <a:sym typeface="Wingdings" pitchFamily="2" charset="2"/>
              </a:rPr>
              <a:t> WITTE STOF  UITLOPERS VAN SCHAKELCELLEN</a:t>
            </a:r>
            <a:endParaRPr lang="nl-NL" altLang="nl-NL" sz="2000" dirty="0">
              <a:latin typeface="+mj-lt"/>
            </a:endParaRP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C2700CB4-C58C-3E44-991E-759CFCA09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201" y="5955476"/>
            <a:ext cx="5006085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>
                <a:latin typeface="+mj-lt"/>
              </a:rPr>
              <a:t>OM HERSENEN LIGGEN DRIE </a:t>
            </a:r>
            <a:r>
              <a:rPr lang="nl-NL" altLang="nl-NL" sz="1800" dirty="0">
                <a:solidFill>
                  <a:srgbClr val="CC0000"/>
                </a:solidFill>
                <a:latin typeface="+mj-lt"/>
              </a:rPr>
              <a:t>HERSENVLIEZEN</a:t>
            </a:r>
            <a:r>
              <a:rPr lang="nl-NL" altLang="nl-NL" sz="1800" dirty="0">
                <a:latin typeface="+mj-lt"/>
              </a:rPr>
              <a:t> VOOR BESCHERMING EN BLOEDVOORZIENING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425677BA-C8A1-6747-A893-B113AEBB6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382336"/>
            <a:ext cx="7423955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 dirty="0">
                <a:latin typeface="+mn-lt"/>
              </a:rPr>
              <a:t>3 = CORPUS CALLOSUM </a:t>
            </a:r>
            <a:r>
              <a:rPr lang="en-US" altLang="nl-NL" sz="2000" dirty="0">
                <a:latin typeface="+mn-lt"/>
                <a:sym typeface="Wingdings" pitchFamily="2" charset="2"/>
              </a:rPr>
              <a:t> VERBINDING LINKS EN RECHTS</a:t>
            </a:r>
            <a:endParaRPr lang="nl-NL" altLang="nl-NL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293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animBg="1"/>
      <p:bldP spid="11273" grpId="0" animBg="1"/>
      <p:bldP spid="11274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DDF7C-F2E3-5E4B-930F-DAF6140F2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Grote hersenen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7F4BC3-F495-794A-91A3-4918B18415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19072"/>
            <a:ext cx="3365618" cy="4645152"/>
          </a:xfrm>
        </p:spPr>
        <p:txBody>
          <a:bodyPr>
            <a:normAutofit fontScale="77500" lnSpcReduction="20000"/>
          </a:bodyPr>
          <a:lstStyle/>
          <a:p>
            <a:r>
              <a:rPr lang="nl-NL" dirty="0" err="1"/>
              <a:t>Prefrontal</a:t>
            </a:r>
            <a:r>
              <a:rPr lang="nl-NL" dirty="0"/>
              <a:t> cortex – beslissingen nemen, plannen</a:t>
            </a:r>
          </a:p>
          <a:p>
            <a:r>
              <a:rPr lang="nl-NL" dirty="0"/>
              <a:t>Premotor cortex – spraakvorming (</a:t>
            </a:r>
            <a:r>
              <a:rPr lang="nl-NL" dirty="0" err="1"/>
              <a:t>Broca</a:t>
            </a:r>
            <a:r>
              <a:rPr lang="nl-NL" dirty="0"/>
              <a:t>)</a:t>
            </a:r>
          </a:p>
          <a:p>
            <a:r>
              <a:rPr lang="nl-NL" dirty="0"/>
              <a:t>Motor cortex – skeletspieren</a:t>
            </a:r>
          </a:p>
          <a:p>
            <a:r>
              <a:rPr lang="nl-NL" dirty="0" err="1"/>
              <a:t>Sensory</a:t>
            </a:r>
            <a:r>
              <a:rPr lang="nl-NL" dirty="0"/>
              <a:t> cortex – gevoel, aanraking</a:t>
            </a:r>
          </a:p>
          <a:p>
            <a:r>
              <a:rPr lang="nl-NL" dirty="0" err="1"/>
              <a:t>language</a:t>
            </a:r>
            <a:r>
              <a:rPr lang="nl-NL" dirty="0"/>
              <a:t> cortex – begrip van taal (</a:t>
            </a:r>
            <a:r>
              <a:rPr lang="nl-NL" dirty="0" err="1"/>
              <a:t>wernicke</a:t>
            </a:r>
            <a:r>
              <a:rPr lang="nl-NL" dirty="0"/>
              <a:t>)</a:t>
            </a:r>
          </a:p>
          <a:p>
            <a:r>
              <a:rPr lang="nl-NL" dirty="0"/>
              <a:t>Visual cortex – zien, herkenning</a:t>
            </a:r>
          </a:p>
          <a:p>
            <a:r>
              <a:rPr lang="nl-NL" dirty="0" err="1"/>
              <a:t>Auditory</a:t>
            </a:r>
            <a:r>
              <a:rPr lang="nl-NL" dirty="0"/>
              <a:t> cortex - horen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28F85C8-D0DD-B942-AA09-21839405B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201" y="1847088"/>
            <a:ext cx="7489197" cy="410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74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97B56B-3590-504C-BAC2-FF9A47B9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88162"/>
            <a:ext cx="10364451" cy="1596177"/>
          </a:xfrm>
        </p:spPr>
        <p:txBody>
          <a:bodyPr/>
          <a:lstStyle/>
          <a:p>
            <a:r>
              <a:rPr lang="nl-NL" dirty="0"/>
              <a:t>Motor / </a:t>
            </a:r>
            <a:r>
              <a:rPr lang="nl-NL" dirty="0" err="1"/>
              <a:t>sensory</a:t>
            </a:r>
            <a:r>
              <a:rPr lang="nl-NL" dirty="0"/>
              <a:t> cortex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E6DA15C1-373C-6D49-84B1-3C2CA0B4A5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1366" y="5145025"/>
            <a:ext cx="3862849" cy="1328927"/>
          </a:xfrm>
        </p:spPr>
        <p:txBody>
          <a:bodyPr>
            <a:normAutofit fontScale="85000" lnSpcReduction="10000"/>
          </a:bodyPr>
          <a:lstStyle/>
          <a:p>
            <a:r>
              <a:rPr lang="nl-NL" dirty="0"/>
              <a:t>Linker hersenhelft </a:t>
            </a:r>
            <a:r>
              <a:rPr lang="nl-NL" dirty="0">
                <a:sym typeface="Wingdings" pitchFamily="2" charset="2"/>
              </a:rPr>
              <a:t> rechts</a:t>
            </a:r>
          </a:p>
          <a:p>
            <a:r>
              <a:rPr lang="nl-NL" dirty="0">
                <a:sym typeface="Wingdings" pitchFamily="2" charset="2"/>
              </a:rPr>
              <a:t>Rechter hersenhelft  links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A7E8A43-8E6A-6841-BB05-57C93396D7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4034" y="1536192"/>
            <a:ext cx="7481454" cy="4937760"/>
          </a:xfrm>
          <a:prstGeom prst="rect">
            <a:avLst/>
          </a:prstGeom>
        </p:spPr>
      </p:pic>
      <p:pic>
        <p:nvPicPr>
          <p:cNvPr id="5" name="Picture 4" descr="http://www.kennislink.nl/upload/117334_276_1094116904170-atteveldt3afb4_groot.jpg">
            <a:extLst>
              <a:ext uri="{FF2B5EF4-FFF2-40B4-BE49-F238E27FC236}">
                <a16:creationId xmlns:a16="http://schemas.microsoft.com/office/drawing/2014/main" id="{04DB7828-36EE-104B-926F-149489117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983" y="1536192"/>
            <a:ext cx="2746968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762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807F23-38C9-1046-8185-2F205EEBF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Kleine hersenen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C6C77E-626D-0F44-8A89-96D9323C28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1865376"/>
            <a:ext cx="6394115" cy="4407408"/>
          </a:xfrm>
        </p:spPr>
        <p:txBody>
          <a:bodyPr/>
          <a:lstStyle/>
          <a:p>
            <a:r>
              <a:rPr lang="nl-NL" dirty="0"/>
              <a:t>Coördineert beweging en evenwicht</a:t>
            </a:r>
          </a:p>
          <a:p>
            <a:r>
              <a:rPr lang="nl-NL" dirty="0"/>
              <a:t>Leren en onthouden van beweging</a:t>
            </a:r>
          </a:p>
          <a:p>
            <a:r>
              <a:rPr lang="nl-NL" dirty="0"/>
              <a:t>Hand-oog coördinatie	</a:t>
            </a:r>
          </a:p>
          <a:p>
            <a:pPr lvl="1"/>
            <a:r>
              <a:rPr lang="nl-NL" dirty="0"/>
              <a:t>bij beschadiging: ogen volgen een bewegend object, maar zullen niet op dezelfde plaats stoppen. Beweging van de hand naar het object verloopt moeizaam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Picture 2" descr="kleine%20hers3">
            <a:extLst>
              <a:ext uri="{FF2B5EF4-FFF2-40B4-BE49-F238E27FC236}">
                <a16:creationId xmlns:a16="http://schemas.microsoft.com/office/drawing/2014/main" id="{DBC424EE-C909-AC4A-9C58-F1F95A5F3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6795" y="1865376"/>
            <a:ext cx="3970337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390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23597F-5135-514B-A2ED-487801A3B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hersenstam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28CD29-46B3-684F-B9E7-540E99E02C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214694"/>
            <a:ext cx="10363826" cy="3576505"/>
          </a:xfrm>
        </p:spPr>
        <p:txBody>
          <a:bodyPr/>
          <a:lstStyle/>
          <a:p>
            <a:r>
              <a:rPr lang="nl-NL" dirty="0"/>
              <a:t>Visuele reflexen – hoofd draait al naar het geluid voordat de hersenen er een beeld van hebben gevormd. </a:t>
            </a:r>
          </a:p>
          <a:p>
            <a:r>
              <a:rPr lang="nl-NL" dirty="0"/>
              <a:t>Grove motoriek – rennen, klimmen</a:t>
            </a:r>
          </a:p>
          <a:p>
            <a:r>
              <a:rPr lang="nl-NL" dirty="0"/>
              <a:t>Automatische, homeostatische functies – ademhalen, hartslag, slikken, verteren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7426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64E3CA-4F5E-2849-BBCA-EDD19E7D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Reflex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13CA57-E3D4-0F43-BE1D-98A7847731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66378"/>
            <a:ext cx="10363826" cy="3924821"/>
          </a:xfrm>
        </p:spPr>
        <p:txBody>
          <a:bodyPr/>
          <a:lstStyle/>
          <a:p>
            <a:r>
              <a:rPr lang="nl-NL" dirty="0"/>
              <a:t>= vaste, snelle, onbewuste reactie op een bepaalde prikkel</a:t>
            </a:r>
          </a:p>
          <a:p>
            <a:pPr lvl="1"/>
            <a:r>
              <a:rPr lang="nl-NL" dirty="0"/>
              <a:t>Kniepeesreflex, pupilreflex, hoestreflex…</a:t>
            </a:r>
          </a:p>
          <a:p>
            <a:r>
              <a:rPr lang="nl-NL" dirty="0"/>
              <a:t>Reflexboog: 	</a:t>
            </a:r>
          </a:p>
          <a:p>
            <a:pPr lvl="1"/>
            <a:r>
              <a:rPr lang="nl-NL" dirty="0"/>
              <a:t>Prikkel </a:t>
            </a:r>
            <a:r>
              <a:rPr lang="nl-NL" dirty="0">
                <a:sym typeface="Wingdings" pitchFamily="2" charset="2"/>
              </a:rPr>
              <a:t> receptor  sensorische zenuwcel  schakelcel (ruggenmerg/hersenstam)  motorische zenuwcel  effector</a:t>
            </a:r>
          </a:p>
          <a:p>
            <a:r>
              <a:rPr lang="nl-NL" dirty="0">
                <a:sym typeface="Wingdings" pitchFamily="2" charset="2"/>
              </a:rPr>
              <a:t>Hoge reactiesnelheid</a:t>
            </a:r>
          </a:p>
          <a:p>
            <a:r>
              <a:rPr lang="nl-NL" dirty="0">
                <a:sym typeface="Wingdings" pitchFamily="2" charset="2"/>
              </a:rPr>
              <a:t>Bewustwording volgt later</a:t>
            </a:r>
            <a:endParaRPr lang="nl-NL" dirty="0"/>
          </a:p>
        </p:txBody>
      </p:sp>
      <p:pic>
        <p:nvPicPr>
          <p:cNvPr id="4" name="Picture 4" descr="kniepeesreflex">
            <a:extLst>
              <a:ext uri="{FF2B5EF4-FFF2-40B4-BE49-F238E27FC236}">
                <a16:creationId xmlns:a16="http://schemas.microsoft.com/office/drawing/2014/main" id="{87045F94-18AA-A545-AC57-F2D1751E3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2076" y="3641390"/>
            <a:ext cx="6263817" cy="306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415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F58914-8D28-D447-BC53-798EA32B5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3959167" cy="1596177"/>
          </a:xfrm>
        </p:spPr>
        <p:txBody>
          <a:bodyPr/>
          <a:lstStyle/>
          <a:p>
            <a:r>
              <a:rPr lang="nl-NL" dirty="0"/>
              <a:t>Autonome zenuwstelsel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1B41ED-D5F5-D743-81DD-3290620A23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86674"/>
            <a:ext cx="3773973" cy="4783436"/>
          </a:xfrm>
        </p:spPr>
        <p:txBody>
          <a:bodyPr/>
          <a:lstStyle/>
          <a:p>
            <a:r>
              <a:rPr lang="nl-NL" dirty="0"/>
              <a:t>Twee delen met tegengestelde werking:</a:t>
            </a:r>
          </a:p>
          <a:p>
            <a:pPr lvl="1"/>
            <a:r>
              <a:rPr lang="nl-NL" dirty="0">
                <a:solidFill>
                  <a:srgbClr val="C00000"/>
                </a:solidFill>
              </a:rPr>
              <a:t>Parasympatisch </a:t>
            </a:r>
            <a:r>
              <a:rPr lang="nl-NL" dirty="0">
                <a:sym typeface="Wingdings" pitchFamily="2" charset="2"/>
              </a:rPr>
              <a:t></a:t>
            </a:r>
            <a:r>
              <a:rPr lang="nl-NL" dirty="0"/>
              <a:t> toestand van rust en herstel</a:t>
            </a:r>
          </a:p>
          <a:p>
            <a:pPr lvl="1"/>
            <a:r>
              <a:rPr lang="nl-NL" dirty="0" err="1">
                <a:solidFill>
                  <a:srgbClr val="C00000"/>
                </a:solidFill>
              </a:rPr>
              <a:t>Orthosympatisch</a:t>
            </a:r>
            <a:r>
              <a:rPr lang="nl-NL" dirty="0"/>
              <a:t> </a:t>
            </a:r>
            <a:r>
              <a:rPr lang="nl-NL" dirty="0">
                <a:sym typeface="Wingdings" pitchFamily="2" charset="2"/>
              </a:rPr>
              <a:t></a:t>
            </a:r>
            <a:r>
              <a:rPr lang="nl-NL" dirty="0"/>
              <a:t> activiteiten waar energie voor nodig is</a:t>
            </a:r>
          </a:p>
          <a:p>
            <a:r>
              <a:rPr lang="nl-NL" dirty="0"/>
              <a:t>Elk doelwitorgaan wordt door twee zenuwen geïnnerveerd = </a:t>
            </a:r>
            <a:r>
              <a:rPr lang="nl-NL" dirty="0">
                <a:solidFill>
                  <a:srgbClr val="C00000"/>
                </a:solidFill>
              </a:rPr>
              <a:t>dubbele innervatie</a:t>
            </a:r>
          </a:p>
          <a:p>
            <a:pPr lvl="1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6349FC-FC50-2042-A176-C412F8D3F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942" y="145364"/>
            <a:ext cx="7145057" cy="65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72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470CE-74B6-7D42-B6DA-12CD692B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5937962" cy="1596177"/>
          </a:xfrm>
        </p:spPr>
        <p:txBody>
          <a:bodyPr/>
          <a:lstStyle/>
          <a:p>
            <a:r>
              <a:rPr lang="nl-NL" dirty="0"/>
              <a:t>rustpotentiaal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952230-18DE-944D-B9AA-FFB2140B52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6" y="1772266"/>
            <a:ext cx="10571982" cy="4212128"/>
          </a:xfrm>
        </p:spPr>
        <p:txBody>
          <a:bodyPr>
            <a:normAutofit/>
          </a:bodyPr>
          <a:lstStyle/>
          <a:p>
            <a:r>
              <a:rPr lang="nl-NL" dirty="0"/>
              <a:t>Rustpotentiaal </a:t>
            </a:r>
          </a:p>
          <a:p>
            <a:pPr lvl="1"/>
            <a:r>
              <a:rPr lang="nl-NL" dirty="0"/>
              <a:t>[</a:t>
            </a:r>
            <a:r>
              <a:rPr lang="nl-NL" dirty="0">
                <a:solidFill>
                  <a:srgbClr val="FF0000"/>
                </a:solidFill>
              </a:rPr>
              <a:t>Na</a:t>
            </a:r>
            <a:r>
              <a:rPr lang="nl-NL" baseline="30000" dirty="0">
                <a:solidFill>
                  <a:srgbClr val="FF0000"/>
                </a:solidFill>
              </a:rPr>
              <a:t>+</a:t>
            </a:r>
            <a:r>
              <a:rPr lang="nl-NL" dirty="0"/>
              <a:t>] buiten cel hoog &amp; [</a:t>
            </a:r>
            <a:r>
              <a:rPr lang="nl-NL" dirty="0">
                <a:solidFill>
                  <a:srgbClr val="00B050"/>
                </a:solidFill>
              </a:rPr>
              <a:t>K</a:t>
            </a:r>
            <a:r>
              <a:rPr lang="nl-NL" baseline="30000" dirty="0">
                <a:solidFill>
                  <a:srgbClr val="00B050"/>
                </a:solidFill>
              </a:rPr>
              <a:t>+</a:t>
            </a:r>
            <a:r>
              <a:rPr lang="nl-NL" baseline="30000" dirty="0"/>
              <a:t> </a:t>
            </a:r>
            <a:r>
              <a:rPr lang="nl-NL" dirty="0"/>
              <a:t>] binnen cel hoog </a:t>
            </a:r>
            <a:r>
              <a:rPr lang="nl-NL" dirty="0">
                <a:sym typeface="Wingdings" pitchFamily="2" charset="2"/>
              </a:rPr>
              <a:t> buiten positief, binnen negatief  -70 </a:t>
            </a:r>
            <a:r>
              <a:rPr lang="nl-NL" dirty="0" err="1">
                <a:sym typeface="Wingdings" pitchFamily="2" charset="2"/>
              </a:rPr>
              <a:t>mV</a:t>
            </a:r>
            <a:endParaRPr lang="nl-NL" dirty="0"/>
          </a:p>
          <a:p>
            <a:pPr lvl="1"/>
            <a:r>
              <a:rPr lang="nl-NL" dirty="0">
                <a:solidFill>
                  <a:srgbClr val="FF0000"/>
                </a:solidFill>
              </a:rPr>
              <a:t>Na</a:t>
            </a:r>
            <a:r>
              <a:rPr lang="nl-NL" baseline="30000" dirty="0">
                <a:solidFill>
                  <a:srgbClr val="FF0000"/>
                </a:solidFill>
              </a:rPr>
              <a:t>+</a:t>
            </a:r>
            <a:r>
              <a:rPr lang="nl-NL" dirty="0"/>
              <a:t> &amp; </a:t>
            </a:r>
            <a:r>
              <a:rPr lang="nl-NL" dirty="0">
                <a:solidFill>
                  <a:srgbClr val="00B050"/>
                </a:solidFill>
              </a:rPr>
              <a:t>K</a:t>
            </a:r>
            <a:r>
              <a:rPr lang="nl-NL" baseline="30000" dirty="0">
                <a:solidFill>
                  <a:srgbClr val="00B050"/>
                </a:solidFill>
              </a:rPr>
              <a:t>+</a:t>
            </a:r>
            <a:r>
              <a:rPr lang="nl-NL" dirty="0"/>
              <a:t> kanalen gesloten</a:t>
            </a:r>
          </a:p>
          <a:p>
            <a:pPr lvl="1"/>
            <a:r>
              <a:rPr lang="nl-NL" dirty="0"/>
              <a:t>Diffusie van </a:t>
            </a:r>
            <a:r>
              <a:rPr lang="nl-NL" dirty="0">
                <a:solidFill>
                  <a:srgbClr val="FF0000"/>
                </a:solidFill>
              </a:rPr>
              <a:t>Na</a:t>
            </a:r>
            <a:r>
              <a:rPr lang="nl-NL" baseline="30000" dirty="0">
                <a:solidFill>
                  <a:srgbClr val="FF0000"/>
                </a:solidFill>
              </a:rPr>
              <a:t>+</a:t>
            </a:r>
            <a:r>
              <a:rPr lang="nl-NL" dirty="0"/>
              <a:t> &amp; </a:t>
            </a:r>
            <a:r>
              <a:rPr lang="nl-NL" dirty="0">
                <a:solidFill>
                  <a:srgbClr val="00B050"/>
                </a:solidFill>
              </a:rPr>
              <a:t>K</a:t>
            </a:r>
            <a:r>
              <a:rPr lang="nl-NL" baseline="30000" dirty="0">
                <a:solidFill>
                  <a:srgbClr val="00B050"/>
                </a:solidFill>
              </a:rPr>
              <a:t>+</a:t>
            </a:r>
            <a:r>
              <a:rPr lang="nl-NL" dirty="0"/>
              <a:t> door de celmembraan (met concentratieverval mee – passief)</a:t>
            </a:r>
          </a:p>
          <a:p>
            <a:pPr lvl="1"/>
            <a:r>
              <a:rPr lang="nl-NL" dirty="0"/>
              <a:t>Natrium-kaliumpomp: </a:t>
            </a:r>
            <a:r>
              <a:rPr lang="nl-NL" dirty="0">
                <a:solidFill>
                  <a:srgbClr val="FF0000"/>
                </a:solidFill>
              </a:rPr>
              <a:t>Na</a:t>
            </a:r>
            <a:r>
              <a:rPr lang="nl-NL" baseline="30000" dirty="0">
                <a:solidFill>
                  <a:srgbClr val="FF0000"/>
                </a:solidFill>
              </a:rPr>
              <a:t>+</a:t>
            </a:r>
            <a:r>
              <a:rPr lang="nl-NL" dirty="0"/>
              <a:t> cel uit &amp; </a:t>
            </a:r>
            <a:r>
              <a:rPr lang="nl-NL" dirty="0">
                <a:solidFill>
                  <a:srgbClr val="00B050"/>
                </a:solidFill>
              </a:rPr>
              <a:t>K</a:t>
            </a:r>
            <a:r>
              <a:rPr lang="nl-NL" baseline="30000" dirty="0">
                <a:solidFill>
                  <a:srgbClr val="00B050"/>
                </a:solidFill>
              </a:rPr>
              <a:t>+</a:t>
            </a:r>
            <a:r>
              <a:rPr lang="nl-NL" dirty="0">
                <a:solidFill>
                  <a:srgbClr val="00B050"/>
                </a:solidFill>
              </a:rPr>
              <a:t> </a:t>
            </a:r>
            <a:r>
              <a:rPr lang="nl-NL" dirty="0"/>
              <a:t>cel in (tegen concentratieverval in – actief)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marL="457200" lvl="1" indent="0">
              <a:buNone/>
            </a:pPr>
            <a:endParaRPr lang="nl-NL" dirty="0">
              <a:hlinkClick r:id="rId2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ADDB9D8-A536-8D44-923C-630C59A9BB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981" y="3765394"/>
            <a:ext cx="5503993" cy="296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05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2F7DB-7A5F-3F4B-87DB-0FB830905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6050107" cy="1596177"/>
          </a:xfrm>
        </p:spPr>
        <p:txBody>
          <a:bodyPr/>
          <a:lstStyle/>
          <a:p>
            <a:r>
              <a:rPr lang="nl-NL" dirty="0"/>
              <a:t>impulsgeleiding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0B026F-60D5-184C-96BC-95EA758D7A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195" y="1788384"/>
            <a:ext cx="6316495" cy="4521068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Prikkel / neurotransmitter </a:t>
            </a:r>
            <a:r>
              <a:rPr lang="nl-NL" dirty="0">
                <a:sym typeface="Wingdings" pitchFamily="2" charset="2"/>
              </a:rPr>
              <a:t> </a:t>
            </a:r>
            <a:r>
              <a:rPr lang="nl-NL" dirty="0">
                <a:solidFill>
                  <a:srgbClr val="FF0000"/>
                </a:solidFill>
                <a:sym typeface="Wingdings" pitchFamily="2" charset="2"/>
              </a:rPr>
              <a:t>Na</a:t>
            </a:r>
            <a:r>
              <a:rPr lang="nl-NL" baseline="30000" dirty="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nl-NL" dirty="0">
                <a:sym typeface="Wingdings" pitchFamily="2" charset="2"/>
              </a:rPr>
              <a:t> kanalen openen  </a:t>
            </a:r>
            <a:r>
              <a:rPr lang="nl-NL" dirty="0">
                <a:solidFill>
                  <a:srgbClr val="FF0000"/>
                </a:solidFill>
                <a:sym typeface="Wingdings" pitchFamily="2" charset="2"/>
              </a:rPr>
              <a:t>Na</a:t>
            </a:r>
            <a:r>
              <a:rPr lang="nl-NL" baseline="30000" dirty="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nl-NL" dirty="0">
                <a:sym typeface="Wingdings" pitchFamily="2" charset="2"/>
              </a:rPr>
              <a:t> de cel in  ladingsverschil neemt af. </a:t>
            </a:r>
          </a:p>
          <a:p>
            <a:r>
              <a:rPr lang="nl-NL" dirty="0">
                <a:solidFill>
                  <a:srgbClr val="C00000"/>
                </a:solidFill>
                <a:sym typeface="Wingdings" pitchFamily="2" charset="2"/>
              </a:rPr>
              <a:t>Drempelwaarde</a:t>
            </a:r>
            <a:r>
              <a:rPr lang="nl-NL" dirty="0">
                <a:sym typeface="Wingdings" pitchFamily="2" charset="2"/>
              </a:rPr>
              <a:t> (-50 </a:t>
            </a:r>
            <a:r>
              <a:rPr lang="nl-NL" dirty="0" err="1">
                <a:sym typeface="Wingdings" pitchFamily="2" charset="2"/>
              </a:rPr>
              <a:t>mV</a:t>
            </a:r>
            <a:r>
              <a:rPr lang="nl-NL" dirty="0">
                <a:sym typeface="Wingdings" pitchFamily="2" charset="2"/>
              </a:rPr>
              <a:t>)  </a:t>
            </a:r>
            <a:r>
              <a:rPr lang="nl-NL" dirty="0">
                <a:solidFill>
                  <a:srgbClr val="C00000"/>
                </a:solidFill>
                <a:sym typeface="Wingdings" pitchFamily="2" charset="2"/>
              </a:rPr>
              <a:t>impuls</a:t>
            </a:r>
            <a:r>
              <a:rPr lang="nl-NL" dirty="0">
                <a:sym typeface="Wingdings" pitchFamily="2" charset="2"/>
              </a:rPr>
              <a:t> </a:t>
            </a:r>
          </a:p>
          <a:p>
            <a:r>
              <a:rPr lang="nl-NL" dirty="0">
                <a:solidFill>
                  <a:srgbClr val="FF0000"/>
                </a:solidFill>
                <a:sym typeface="Wingdings" pitchFamily="2" charset="2"/>
              </a:rPr>
              <a:t>Na</a:t>
            </a:r>
            <a:r>
              <a:rPr lang="nl-NL" baseline="30000" dirty="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nl-NL" dirty="0">
                <a:sym typeface="Wingdings" pitchFamily="2" charset="2"/>
              </a:rPr>
              <a:t> kanalen sluiten, </a:t>
            </a:r>
            <a:r>
              <a:rPr lang="nl-NL" dirty="0">
                <a:solidFill>
                  <a:srgbClr val="00B050"/>
                </a:solidFill>
                <a:sym typeface="Wingdings" pitchFamily="2" charset="2"/>
              </a:rPr>
              <a:t>K</a:t>
            </a:r>
            <a:r>
              <a:rPr lang="nl-NL" baseline="30000" dirty="0">
                <a:solidFill>
                  <a:srgbClr val="00B050"/>
                </a:solidFill>
                <a:sym typeface="Wingdings" pitchFamily="2" charset="2"/>
              </a:rPr>
              <a:t>+</a:t>
            </a:r>
            <a:r>
              <a:rPr lang="nl-NL" dirty="0">
                <a:sym typeface="Wingdings" pitchFamily="2" charset="2"/>
              </a:rPr>
              <a:t> kanalen openen -70mV </a:t>
            </a:r>
          </a:p>
          <a:p>
            <a:r>
              <a:rPr lang="nl-NL" dirty="0">
                <a:sym typeface="Wingdings" pitchFamily="2" charset="2"/>
              </a:rPr>
              <a:t>Natrium-kaliumpomp herstelt de ionenverdeling = </a:t>
            </a:r>
            <a:r>
              <a:rPr lang="nl-NL" dirty="0">
                <a:solidFill>
                  <a:srgbClr val="C00000"/>
                </a:solidFill>
                <a:sym typeface="Wingdings" pitchFamily="2" charset="2"/>
              </a:rPr>
              <a:t>herstelfase</a:t>
            </a:r>
            <a:r>
              <a:rPr lang="nl-NL" dirty="0">
                <a:sym typeface="Wingdings" pitchFamily="2" charset="2"/>
              </a:rPr>
              <a:t>. Geen nieuwe impuls mogelijk.</a:t>
            </a:r>
          </a:p>
          <a:p>
            <a:endParaRPr lang="nl-NL" dirty="0">
              <a:solidFill>
                <a:srgbClr val="C00000"/>
              </a:solidFill>
              <a:sym typeface="Wingdings" pitchFamily="2" charset="2"/>
            </a:endParaRPr>
          </a:p>
          <a:p>
            <a:endParaRPr lang="nl-NL" dirty="0">
              <a:solidFill>
                <a:srgbClr val="C00000"/>
              </a:solidFill>
              <a:sym typeface="Wingdings" pitchFamily="2" charset="2"/>
            </a:endParaRPr>
          </a:p>
          <a:p>
            <a:r>
              <a:rPr lang="nl-NL" dirty="0">
                <a:solidFill>
                  <a:srgbClr val="C00000"/>
                </a:solidFill>
                <a:sym typeface="Wingdings" pitchFamily="2" charset="2"/>
                <a:hlinkClick r:id="rId2"/>
              </a:rPr>
              <a:t>film</a:t>
            </a:r>
            <a:endParaRPr lang="nl-NL" dirty="0">
              <a:solidFill>
                <a:srgbClr val="C00000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nl-NL" dirty="0">
              <a:solidFill>
                <a:srgbClr val="C00000"/>
              </a:solidFill>
              <a:sym typeface="Wingdings" pitchFamily="2" charset="2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203D3EF-D8E1-954A-967E-6CADD0363C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1690" y="1788384"/>
            <a:ext cx="5690310" cy="4521068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2084E797-741A-D141-886C-B0EA20F4C78C}"/>
              </a:ext>
            </a:extLst>
          </p:cNvPr>
          <p:cNvCxnSpPr/>
          <p:nvPr/>
        </p:nvCxnSpPr>
        <p:spPr>
          <a:xfrm>
            <a:off x="6585995" y="4386805"/>
            <a:ext cx="16320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DE7237B8-6B5E-0741-BD29-CD0B6CD33303}"/>
              </a:ext>
            </a:extLst>
          </p:cNvPr>
          <p:cNvCxnSpPr>
            <a:cxnSpLocks/>
          </p:cNvCxnSpPr>
          <p:nvPr/>
        </p:nvCxnSpPr>
        <p:spPr>
          <a:xfrm>
            <a:off x="8532471" y="4400309"/>
            <a:ext cx="2527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2A083687-BE8D-2246-BC3E-988A493879D1}"/>
              </a:ext>
            </a:extLst>
          </p:cNvPr>
          <p:cNvCxnSpPr>
            <a:cxnSpLocks/>
          </p:cNvCxnSpPr>
          <p:nvPr/>
        </p:nvCxnSpPr>
        <p:spPr>
          <a:xfrm>
            <a:off x="9113135" y="4392592"/>
            <a:ext cx="493852" cy="77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15C24B07-AD96-FF48-A833-CEA074486B16}"/>
              </a:ext>
            </a:extLst>
          </p:cNvPr>
          <p:cNvCxnSpPr>
            <a:cxnSpLocks/>
          </p:cNvCxnSpPr>
          <p:nvPr/>
        </p:nvCxnSpPr>
        <p:spPr>
          <a:xfrm>
            <a:off x="9934937" y="4386805"/>
            <a:ext cx="25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120FBEA3-688F-DA46-B7ED-6938B4640EA6}"/>
              </a:ext>
            </a:extLst>
          </p:cNvPr>
          <p:cNvCxnSpPr>
            <a:cxnSpLocks/>
          </p:cNvCxnSpPr>
          <p:nvPr/>
        </p:nvCxnSpPr>
        <p:spPr>
          <a:xfrm>
            <a:off x="10515600" y="4377159"/>
            <a:ext cx="32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14FC20BD-A742-0E4B-ACD6-5558B8A9E780}"/>
              </a:ext>
            </a:extLst>
          </p:cNvPr>
          <p:cNvCxnSpPr>
            <a:cxnSpLocks/>
          </p:cNvCxnSpPr>
          <p:nvPr/>
        </p:nvCxnSpPr>
        <p:spPr>
          <a:xfrm>
            <a:off x="11545747" y="4386805"/>
            <a:ext cx="57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02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5E62BD7-0D0A-8949-B2C3-88BE988B82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56" y="0"/>
            <a:ext cx="5228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20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DFC98E-D7EB-3E4B-A772-E6B90F5F2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Hormonale regulatie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16D1A7-2B6B-704F-A581-082AC07BBD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04105"/>
            <a:ext cx="8070022" cy="4635591"/>
          </a:xfrm>
        </p:spPr>
        <p:txBody>
          <a:bodyPr>
            <a:normAutofit lnSpcReduction="10000"/>
          </a:bodyPr>
          <a:lstStyle/>
          <a:p>
            <a:r>
              <a:rPr lang="nl-NL" dirty="0"/>
              <a:t>Communicatie: </a:t>
            </a:r>
            <a:r>
              <a:rPr lang="nl-NL" dirty="0">
                <a:solidFill>
                  <a:srgbClr val="C00000"/>
                </a:solidFill>
              </a:rPr>
              <a:t>signaalmoleculen</a:t>
            </a:r>
            <a:r>
              <a:rPr lang="nl-NL" dirty="0"/>
              <a:t> worden afgegeven door cellen (in een </a:t>
            </a:r>
            <a:r>
              <a:rPr lang="nl-NL" dirty="0">
                <a:solidFill>
                  <a:srgbClr val="C00000"/>
                </a:solidFill>
              </a:rPr>
              <a:t>klier</a:t>
            </a:r>
            <a:r>
              <a:rPr lang="nl-NL" dirty="0"/>
              <a:t>) en binden aan </a:t>
            </a:r>
            <a:r>
              <a:rPr lang="nl-NL" dirty="0">
                <a:solidFill>
                  <a:srgbClr val="C00000"/>
                </a:solidFill>
              </a:rPr>
              <a:t>receptoren</a:t>
            </a:r>
            <a:r>
              <a:rPr lang="nl-NL" dirty="0"/>
              <a:t> op de membraan van </a:t>
            </a:r>
            <a:r>
              <a:rPr lang="nl-NL" dirty="0">
                <a:solidFill>
                  <a:srgbClr val="C00000"/>
                </a:solidFill>
              </a:rPr>
              <a:t>doelwitcellen</a:t>
            </a:r>
            <a:r>
              <a:rPr lang="nl-NL" dirty="0"/>
              <a:t>. </a:t>
            </a:r>
          </a:p>
          <a:p>
            <a:endParaRPr lang="nl-NL" dirty="0"/>
          </a:p>
          <a:p>
            <a:r>
              <a:rPr lang="nl-NL" dirty="0">
                <a:solidFill>
                  <a:srgbClr val="C00000"/>
                </a:solidFill>
              </a:rPr>
              <a:t>exocriene klier </a:t>
            </a:r>
            <a:r>
              <a:rPr lang="nl-NL" dirty="0"/>
              <a:t>= klier met afvoerbuis </a:t>
            </a:r>
            <a:r>
              <a:rPr lang="nl-NL" dirty="0">
                <a:sym typeface="Wingdings" pitchFamily="2" charset="2"/>
              </a:rPr>
              <a:t></a:t>
            </a:r>
            <a:r>
              <a:rPr lang="nl-NL" dirty="0"/>
              <a:t> </a:t>
            </a:r>
            <a:r>
              <a:rPr lang="nl-NL" dirty="0">
                <a:solidFill>
                  <a:srgbClr val="C00000"/>
                </a:solidFill>
              </a:rPr>
              <a:t>excretie / uitscheiding</a:t>
            </a:r>
          </a:p>
          <a:p>
            <a:r>
              <a:rPr lang="nl-NL" dirty="0">
                <a:solidFill>
                  <a:srgbClr val="C00000"/>
                </a:solidFill>
              </a:rPr>
              <a:t>Endocriene klier </a:t>
            </a:r>
            <a:r>
              <a:rPr lang="nl-NL" dirty="0"/>
              <a:t>= klier zonder afvoerbuis. </a:t>
            </a:r>
            <a:r>
              <a:rPr lang="nl-NL" dirty="0">
                <a:sym typeface="Wingdings" pitchFamily="2" charset="2"/>
              </a:rPr>
              <a:t> </a:t>
            </a:r>
            <a:r>
              <a:rPr lang="nl-NL" dirty="0" err="1">
                <a:solidFill>
                  <a:srgbClr val="C00000"/>
                </a:solidFill>
                <a:sym typeface="Wingdings" pitchFamily="2" charset="2"/>
              </a:rPr>
              <a:t>secrectie</a:t>
            </a:r>
            <a:endParaRPr lang="nl-NL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C00000"/>
              </a:solidFill>
            </a:endParaRPr>
          </a:p>
          <a:p>
            <a:r>
              <a:rPr lang="nl-NL" dirty="0">
                <a:solidFill>
                  <a:srgbClr val="C00000"/>
                </a:solidFill>
              </a:rPr>
              <a:t>Hormonen</a:t>
            </a:r>
            <a:r>
              <a:rPr lang="nl-NL" dirty="0"/>
              <a:t> = signaalmoleculen afgegeven door cellen van </a:t>
            </a:r>
            <a:r>
              <a:rPr lang="nl-NL" dirty="0">
                <a:solidFill>
                  <a:srgbClr val="C00000"/>
                </a:solidFill>
              </a:rPr>
              <a:t>hormoonklieren </a:t>
            </a:r>
          </a:p>
          <a:p>
            <a:pPr lvl="1"/>
            <a:endParaRPr lang="nl-NL" dirty="0">
              <a:solidFill>
                <a:srgbClr val="C00000"/>
              </a:solidFill>
            </a:endParaRPr>
          </a:p>
          <a:p>
            <a:endParaRPr lang="nl-NL" dirty="0">
              <a:solidFill>
                <a:srgbClr val="C0000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37067AD-ADC4-9240-8247-F345FF3E03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3796" y="2214694"/>
            <a:ext cx="3101700" cy="321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25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8ADA6-0F96-7248-A26E-0DFBCCDE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impulsgeleiding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F721A8-FF62-C94F-913F-784B1BAB19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02015" y="1665602"/>
            <a:ext cx="4247909" cy="5087073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ß"/>
            </a:pPr>
            <a:r>
              <a:rPr lang="nl-NL" dirty="0">
                <a:solidFill>
                  <a:srgbClr val="C00000"/>
                </a:solidFill>
              </a:rPr>
              <a:t>Zonder myelineschede</a:t>
            </a:r>
          </a:p>
          <a:p>
            <a:r>
              <a:rPr lang="nl-NL" dirty="0"/>
              <a:t>2 m/sec</a:t>
            </a:r>
          </a:p>
          <a:p>
            <a:r>
              <a:rPr lang="nl-NL" dirty="0"/>
              <a:t>MYELINE ONTWIKKELT TOT 18 JAAR, BIJ OUDER WORDEN VERDWIJNT HET LANGZAAM</a:t>
            </a:r>
          </a:p>
          <a:p>
            <a:r>
              <a:rPr lang="nl-NL" dirty="0"/>
              <a:t>MULTIPLE SCLEROSE</a:t>
            </a:r>
          </a:p>
          <a:p>
            <a:pPr>
              <a:buFont typeface="Wingdings" pitchFamily="2" charset="2"/>
              <a:buChar char="ß"/>
            </a:pPr>
            <a:endParaRPr lang="nl-NL" dirty="0"/>
          </a:p>
          <a:p>
            <a:pPr>
              <a:buFont typeface="Wingdings" pitchFamily="2" charset="2"/>
              <a:buChar char="ß"/>
            </a:pPr>
            <a:endParaRPr lang="nl-NL" dirty="0"/>
          </a:p>
          <a:p>
            <a:pPr marL="0" indent="0" algn="r">
              <a:buNone/>
            </a:pPr>
            <a:r>
              <a:rPr lang="nl-NL" dirty="0">
                <a:solidFill>
                  <a:srgbClr val="C00000"/>
                </a:solidFill>
              </a:rPr>
              <a:t>Met myelineschede </a:t>
            </a:r>
            <a:r>
              <a:rPr lang="nl-NL" dirty="0">
                <a:sym typeface="Wingdings" pitchFamily="2" charset="2"/>
              </a:rPr>
              <a:t></a:t>
            </a:r>
          </a:p>
          <a:p>
            <a:pPr marL="0" indent="0" algn="r">
              <a:buNone/>
            </a:pPr>
            <a:r>
              <a:rPr lang="nl-NL" dirty="0">
                <a:sym typeface="Wingdings" pitchFamily="2" charset="2"/>
              </a:rPr>
              <a:t>120 m/sec</a:t>
            </a:r>
          </a:p>
          <a:p>
            <a:pPr marL="0" indent="0" algn="r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92DC2DB-FF68-B04C-9E5E-EED1B3F542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68" y="1665602"/>
            <a:ext cx="2860347" cy="508707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A2E5201-EBC6-2741-9897-85BA0A4697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448" y="4109822"/>
            <a:ext cx="4517033" cy="26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2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F21914-104E-FD4D-B281-960635EED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Impulssterkte &amp; impulsfrequentie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35A018-A0C5-BE48-827B-847AC0C7A91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>
                <a:solidFill>
                  <a:srgbClr val="C00000"/>
                </a:solidFill>
              </a:rPr>
              <a:t>Alles-of-niets</a:t>
            </a:r>
            <a:r>
              <a:rPr lang="nl-NL" dirty="0"/>
              <a:t> – de prikkel moet sterk genoeg zijn om de drempelwaarde te halen (prikkeldrempel)</a:t>
            </a:r>
          </a:p>
          <a:p>
            <a:r>
              <a:rPr lang="nl-NL" dirty="0">
                <a:solidFill>
                  <a:srgbClr val="C00000"/>
                </a:solidFill>
              </a:rPr>
              <a:t>Impulssterkte</a:t>
            </a:r>
            <a:r>
              <a:rPr lang="nl-NL" dirty="0"/>
              <a:t> – grootte van de verandering in elektrische lading; in alle zenuwcellen gelijk!</a:t>
            </a:r>
          </a:p>
          <a:p>
            <a:r>
              <a:rPr lang="nl-NL" dirty="0">
                <a:solidFill>
                  <a:srgbClr val="C00000"/>
                </a:solidFill>
              </a:rPr>
              <a:t>Impulsfrequentie</a:t>
            </a:r>
            <a:r>
              <a:rPr lang="nl-NL" dirty="0"/>
              <a:t> – aantal impulsen per tijdseenheid; groter bij een sterkere prikkel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800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23634-268F-C341-BF2C-14ADFDCA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zenuwstelsel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2A254-4BBA-4247-91F1-0E8167D8641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School tv: de Hersenen</a:t>
            </a:r>
            <a:endParaRPr lang="nl-NL" dirty="0"/>
          </a:p>
          <a:p>
            <a:r>
              <a:rPr lang="nl-NL" dirty="0">
                <a:hlinkClick r:id="rId3"/>
              </a:rPr>
              <a:t>Werking van de hersenen</a:t>
            </a:r>
            <a:endParaRPr lang="nl-NL" dirty="0"/>
          </a:p>
          <a:p>
            <a:r>
              <a:rPr lang="nl-NL" dirty="0">
                <a:hlinkClick r:id="rId4"/>
              </a:rPr>
              <a:t>Universiteit van Nederland </a:t>
            </a:r>
            <a:r>
              <a:rPr lang="nl-NL" dirty="0"/>
              <a:t>- Jeroen </a:t>
            </a:r>
            <a:r>
              <a:rPr lang="nl-NL" dirty="0" err="1"/>
              <a:t>geurts</a:t>
            </a:r>
            <a:r>
              <a:rPr lang="nl-NL" dirty="0"/>
              <a:t>, hersenonderzoeker</a:t>
            </a:r>
          </a:p>
          <a:p>
            <a:r>
              <a:rPr lang="nl-NL" dirty="0">
                <a:hlinkClick r:id="rId5"/>
              </a:rPr>
              <a:t>Universiteit van Nederland </a:t>
            </a:r>
            <a:r>
              <a:rPr lang="nl-NL" dirty="0"/>
              <a:t>– </a:t>
            </a:r>
            <a:r>
              <a:rPr lang="nl-NL" dirty="0" err="1"/>
              <a:t>erik</a:t>
            </a:r>
            <a:r>
              <a:rPr lang="nl-NL" dirty="0"/>
              <a:t> </a:t>
            </a:r>
            <a:r>
              <a:rPr lang="nl-NL" dirty="0" err="1"/>
              <a:t>scherder</a:t>
            </a:r>
            <a:r>
              <a:rPr lang="nl-NL" dirty="0"/>
              <a:t>, neuropsycholoog</a:t>
            </a:r>
          </a:p>
          <a:p>
            <a:r>
              <a:rPr lang="nl-NL" dirty="0">
                <a:hlinkClick r:id="rId6"/>
              </a:rPr>
              <a:t>Hersenen, Zoek het uit</a:t>
            </a:r>
            <a:endParaRPr lang="nl-NL" dirty="0"/>
          </a:p>
          <a:p>
            <a:r>
              <a:rPr lang="nl-NL" dirty="0">
                <a:hlinkClick r:id="rId7"/>
              </a:rPr>
              <a:t>BRAINMATTERS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633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210FA9-D6AA-AE44-97A1-2EBD77353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Spieren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6871E6-2198-3C49-BC48-1442EC5D6E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1743920"/>
            <a:ext cx="10363826" cy="3904526"/>
          </a:xfrm>
        </p:spPr>
        <p:txBody>
          <a:bodyPr>
            <a:normAutofit lnSpcReduction="10000"/>
          </a:bodyPr>
          <a:lstStyle/>
          <a:p>
            <a:r>
              <a:rPr lang="nl-NL" dirty="0"/>
              <a:t>Glad spierweefsel</a:t>
            </a:r>
          </a:p>
          <a:p>
            <a:pPr lvl="1"/>
            <a:r>
              <a:rPr lang="nl-NL" dirty="0"/>
              <a:t>Langwerpige spiercellen, elk met celkern</a:t>
            </a:r>
          </a:p>
          <a:p>
            <a:pPr lvl="1"/>
            <a:r>
              <a:rPr lang="nl-NL" dirty="0"/>
              <a:t>Huid, wand van buisvormige/holle organen (darm, iris, bloedvat)</a:t>
            </a:r>
          </a:p>
          <a:p>
            <a:pPr lvl="1"/>
            <a:r>
              <a:rPr lang="nl-NL" dirty="0"/>
              <a:t>Autonome zenuwstelsel</a:t>
            </a:r>
          </a:p>
          <a:p>
            <a:pPr lvl="1"/>
            <a:r>
              <a:rPr lang="nl-NL" dirty="0"/>
              <a:t>Traag</a:t>
            </a:r>
          </a:p>
          <a:p>
            <a:r>
              <a:rPr lang="nl-NL" dirty="0"/>
              <a:t>Dwarsgestreept spierweefsel</a:t>
            </a:r>
          </a:p>
          <a:p>
            <a:pPr lvl="1"/>
            <a:r>
              <a:rPr lang="nl-NL" dirty="0"/>
              <a:t>Spiervezels (versmelting van spiercellen) met veel celkernen</a:t>
            </a:r>
          </a:p>
          <a:p>
            <a:pPr lvl="1"/>
            <a:r>
              <a:rPr lang="nl-NL" dirty="0"/>
              <a:t>Skeletspieren, huid</a:t>
            </a:r>
          </a:p>
          <a:p>
            <a:pPr lvl="1"/>
            <a:r>
              <a:rPr lang="nl-NL" dirty="0"/>
              <a:t>Animale zenuwstelsel</a:t>
            </a:r>
          </a:p>
          <a:p>
            <a:pPr lvl="1"/>
            <a:r>
              <a:rPr lang="nl-NL" dirty="0"/>
              <a:t>Snel vermoeid</a:t>
            </a:r>
          </a:p>
          <a:p>
            <a:pPr lvl="1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41058FE-6BA4-914F-AFA2-B27452BB32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104" y="3609847"/>
            <a:ext cx="2662178" cy="292636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73C4CB4-0FEE-3B4F-9B39-C7D703E109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103" y="633001"/>
            <a:ext cx="2662178" cy="279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96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262C54-9890-AA4C-A411-75E685E35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skeletspieren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3EFC4E-25C7-DF49-A316-2776D652826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8438570" cy="3424107"/>
          </a:xfrm>
        </p:spPr>
        <p:txBody>
          <a:bodyPr>
            <a:normAutofit/>
          </a:bodyPr>
          <a:lstStyle/>
          <a:p>
            <a:r>
              <a:rPr lang="nl-NL" sz="1800" dirty="0"/>
              <a:t>Spierschede (bindweefsel) </a:t>
            </a:r>
            <a:r>
              <a:rPr lang="nl-NL" sz="1800" dirty="0">
                <a:sym typeface="Wingdings" pitchFamily="2" charset="2"/>
              </a:rPr>
              <a:t> pezen</a:t>
            </a:r>
          </a:p>
          <a:p>
            <a:pPr lvl="1"/>
            <a:r>
              <a:rPr lang="nl-NL" dirty="0">
                <a:sym typeface="Wingdings" pitchFamily="2" charset="2"/>
              </a:rPr>
              <a:t>Spierbundel </a:t>
            </a:r>
          </a:p>
          <a:p>
            <a:pPr lvl="2"/>
            <a:r>
              <a:rPr lang="nl-NL" sz="1800" dirty="0">
                <a:sym typeface="Wingdings" pitchFamily="2" charset="2"/>
              </a:rPr>
              <a:t>Spiervezels met </a:t>
            </a:r>
            <a:r>
              <a:rPr lang="nl-NL" sz="1800" dirty="0">
                <a:solidFill>
                  <a:srgbClr val="C00000"/>
                </a:solidFill>
                <a:sym typeface="Wingdings" pitchFamily="2" charset="2"/>
              </a:rPr>
              <a:t>motorische eindplaatjes</a:t>
            </a:r>
            <a:r>
              <a:rPr lang="nl-NL" sz="1800" dirty="0">
                <a:sym typeface="Wingdings" pitchFamily="2" charset="2"/>
              </a:rPr>
              <a:t> (axon uiteinden)	</a:t>
            </a:r>
          </a:p>
          <a:p>
            <a:pPr lvl="3"/>
            <a:r>
              <a:rPr lang="nl-NL" sz="1800" dirty="0">
                <a:sym typeface="Wingdings" pitchFamily="2" charset="2"/>
              </a:rPr>
              <a:t>Spierfibrillen met daartussen glycogeen	</a:t>
            </a:r>
          </a:p>
          <a:p>
            <a:pPr lvl="4"/>
            <a:r>
              <a:rPr lang="nl-NL" sz="1800" dirty="0">
                <a:sym typeface="Wingdings" pitchFamily="2" charset="2"/>
              </a:rPr>
              <a:t>Filamenten van eiwitten actine (dun) en myosine (dik)</a:t>
            </a:r>
          </a:p>
          <a:p>
            <a:pPr lvl="1"/>
            <a:endParaRPr lang="nl-NL" sz="2200" dirty="0">
              <a:sym typeface="Wingdings" pitchFamily="2" charset="2"/>
            </a:endParaRPr>
          </a:p>
          <a:p>
            <a:pPr marL="457200" lvl="1" indent="0">
              <a:buNone/>
            </a:pPr>
            <a:endParaRPr lang="nl-NL" sz="2200" dirty="0">
              <a:sym typeface="Wingdings" pitchFamily="2" charset="2"/>
            </a:endParaRPr>
          </a:p>
          <a:p>
            <a:r>
              <a:rPr lang="nl-NL" sz="1800" dirty="0">
                <a:sym typeface="Wingdings" pitchFamily="2" charset="2"/>
              </a:rPr>
              <a:t>Bewegingszenuwcel + spiervezel = </a:t>
            </a:r>
            <a:r>
              <a:rPr lang="nl-NL" sz="1800" dirty="0">
                <a:solidFill>
                  <a:srgbClr val="C00000"/>
                </a:solidFill>
                <a:sym typeface="Wingdings" pitchFamily="2" charset="2"/>
              </a:rPr>
              <a:t>motorische eenheid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6951F4F-53FA-344B-BC95-7C1D6497EF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9666" y="121774"/>
            <a:ext cx="2523522" cy="671149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6D02DE2-9B8F-AA4E-8216-F49CDBA48A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12" y="76755"/>
            <a:ext cx="4371613" cy="217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5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A83F57-1E0D-974B-B668-C6A2CC3A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spiercontractie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5AFEDC-F695-3F45-B5D9-0A4A82C812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556" y="2013995"/>
            <a:ext cx="5730095" cy="3935392"/>
          </a:xfrm>
        </p:spPr>
        <p:txBody>
          <a:bodyPr/>
          <a:lstStyle/>
          <a:p>
            <a:r>
              <a:rPr lang="nl-NL" dirty="0"/>
              <a:t>Impuls </a:t>
            </a:r>
            <a:r>
              <a:rPr lang="nl-NL" dirty="0">
                <a:sym typeface="Wingdings" pitchFamily="2" charset="2"/>
              </a:rPr>
              <a:t> actine &amp; myosine schuiven in elkaar  spiervezel korter </a:t>
            </a:r>
          </a:p>
          <a:p>
            <a:endParaRPr lang="nl-NL" dirty="0">
              <a:sym typeface="Wingdings" pitchFamily="2" charset="2"/>
            </a:endParaRPr>
          </a:p>
          <a:p>
            <a:r>
              <a:rPr lang="nl-NL" dirty="0">
                <a:sym typeface="Wingdings" pitchFamily="2" charset="2"/>
              </a:rPr>
              <a:t>Energie uit afbraak van glycogeen tot glucose </a:t>
            </a:r>
            <a:r>
              <a:rPr lang="nl-NL" dirty="0" err="1">
                <a:sym typeface="Wingdings" pitchFamily="2" charset="2"/>
              </a:rPr>
              <a:t>oiv</a:t>
            </a:r>
            <a:r>
              <a:rPr lang="nl-NL" dirty="0">
                <a:sym typeface="Wingdings" pitchFamily="2" charset="2"/>
              </a:rPr>
              <a:t> </a:t>
            </a:r>
            <a:r>
              <a:rPr lang="nl-NL" dirty="0" err="1">
                <a:sym typeface="Wingdings" pitchFamily="2" charset="2"/>
              </a:rPr>
              <a:t>glucAGON</a:t>
            </a:r>
            <a:endParaRPr lang="nl-NL" dirty="0">
              <a:sym typeface="Wingdings" pitchFamily="2" charset="2"/>
            </a:endParaRPr>
          </a:p>
          <a:p>
            <a:endParaRPr lang="nl-NL" dirty="0">
              <a:sym typeface="Wingdings" pitchFamily="2" charset="2"/>
            </a:endParaRPr>
          </a:p>
          <a:p>
            <a:r>
              <a:rPr lang="nl-NL" dirty="0">
                <a:sym typeface="Wingdings" pitchFamily="2" charset="2"/>
              </a:rPr>
              <a:t>antagonisten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6BE868F-DFFB-0640-839F-95F383A46A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997" y="1678329"/>
            <a:ext cx="4585916" cy="507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54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38E505-AD0B-6B45-B508-07089A082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Hormonale regulatie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917804-3219-FC40-933F-DAD39376E1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1961978"/>
            <a:ext cx="7084331" cy="3424107"/>
          </a:xfrm>
        </p:spPr>
        <p:txBody>
          <a:bodyPr/>
          <a:lstStyle/>
          <a:p>
            <a:r>
              <a:rPr lang="nl-NL" dirty="0"/>
              <a:t>Hormonen:</a:t>
            </a:r>
          </a:p>
          <a:p>
            <a:pPr lvl="1"/>
            <a:r>
              <a:rPr lang="nl-NL" dirty="0"/>
              <a:t>Meerdere doelwitorganen</a:t>
            </a:r>
          </a:p>
          <a:p>
            <a:pPr lvl="1"/>
            <a:r>
              <a:rPr lang="nl-NL" dirty="0"/>
              <a:t>Mate van reactie afhankelijk van hormoonconcentratie &amp; aantal hormoonreceptoren</a:t>
            </a:r>
          </a:p>
          <a:p>
            <a:pPr lvl="1"/>
            <a:r>
              <a:rPr lang="nl-NL" dirty="0"/>
              <a:t>Langdurig werkzaam</a:t>
            </a:r>
          </a:p>
          <a:p>
            <a:r>
              <a:rPr lang="nl-NL" dirty="0"/>
              <a:t>hormoonklieren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4D0CA8D-B3C1-C546-9799-9C3CA0C123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430" y="2551016"/>
            <a:ext cx="4085570" cy="41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62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961E6B-1354-6D45-B91E-CCA97E4E0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hypothalamus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1AD2BC-CE8C-9946-97D3-9B7D0BF4F69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/>
              <a:t>Regelt secretie van hormonen door hypofyse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8A1A429-BC5E-224E-8311-2F39133AE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176" y="3158820"/>
            <a:ext cx="4216400" cy="304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35EE232-E484-9F4B-BCF2-6C709B8A7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845" y="1897673"/>
            <a:ext cx="5102748" cy="472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70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C59F83-8563-554D-8BBF-C70D9A23F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Hypofyse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C29AD8-9CB6-5544-8A8A-E4D0AEB2DC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751046" cy="3424107"/>
          </a:xfrm>
        </p:spPr>
        <p:txBody>
          <a:bodyPr/>
          <a:lstStyle/>
          <a:p>
            <a:r>
              <a:rPr lang="nl-NL" dirty="0"/>
              <a:t>Produceert voornamelijk hormonen die de werking van andere hormoonklieren beïnvloeden.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EE35776-CD90-3342-9A97-77EFB73D76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6332" y="1684234"/>
            <a:ext cx="6144640" cy="5034454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4AE2213-F6B4-2242-B611-D6BADEDAD4FE}"/>
              </a:ext>
            </a:extLst>
          </p:cNvPr>
          <p:cNvSpPr/>
          <p:nvPr/>
        </p:nvSpPr>
        <p:spPr>
          <a:xfrm>
            <a:off x="5776332" y="1684234"/>
            <a:ext cx="1081668" cy="690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3103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A75C9C-118C-6E4D-81F8-D1396C27D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hypofysehormonen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4E9D2F-ECBD-FE4C-9151-64833842998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nl-NL" dirty="0">
                <a:solidFill>
                  <a:srgbClr val="C00000"/>
                </a:solidFill>
              </a:rPr>
              <a:t>GH</a:t>
            </a:r>
            <a:r>
              <a:rPr lang="nl-NL" dirty="0"/>
              <a:t> = groeihormoon – regelt de groei en ontwikkeling	</a:t>
            </a:r>
          </a:p>
          <a:p>
            <a:pPr lvl="1"/>
            <a:r>
              <a:rPr lang="nl-NL" dirty="0"/>
              <a:t>Te veel </a:t>
            </a:r>
            <a:r>
              <a:rPr lang="nl-NL" dirty="0">
                <a:sym typeface="Wingdings" pitchFamily="2" charset="2"/>
              </a:rPr>
              <a:t> reuzengroei</a:t>
            </a:r>
          </a:p>
          <a:p>
            <a:pPr lvl="1"/>
            <a:r>
              <a:rPr lang="nl-NL" dirty="0">
                <a:sym typeface="Wingdings" pitchFamily="2" charset="2"/>
              </a:rPr>
              <a:t>Te weinig  dwerggroei</a:t>
            </a:r>
          </a:p>
          <a:p>
            <a:r>
              <a:rPr lang="nl-NL" dirty="0">
                <a:solidFill>
                  <a:srgbClr val="C00000"/>
                </a:solidFill>
              </a:rPr>
              <a:t>FSH</a:t>
            </a:r>
            <a:r>
              <a:rPr lang="nl-NL" dirty="0"/>
              <a:t> &amp; </a:t>
            </a:r>
            <a:r>
              <a:rPr lang="nl-NL" dirty="0">
                <a:solidFill>
                  <a:srgbClr val="FF0000"/>
                </a:solidFill>
              </a:rPr>
              <a:t>LH</a:t>
            </a:r>
            <a:r>
              <a:rPr lang="nl-NL" dirty="0"/>
              <a:t> – beïnvloeden eierstokken / teelballen</a:t>
            </a:r>
          </a:p>
          <a:p>
            <a:r>
              <a:rPr lang="nl-NL" dirty="0">
                <a:solidFill>
                  <a:srgbClr val="C00000"/>
                </a:solidFill>
              </a:rPr>
              <a:t>Oxytocine</a:t>
            </a:r>
            <a:r>
              <a:rPr lang="nl-NL" dirty="0"/>
              <a:t> - </a:t>
            </a:r>
            <a:r>
              <a:rPr lang="nl-NL" dirty="0">
                <a:sym typeface="Wingdings" pitchFamily="2" charset="2"/>
              </a:rPr>
              <a:t> stimuleert ontstaan van weeën &amp; melksecretie</a:t>
            </a:r>
          </a:p>
          <a:p>
            <a:r>
              <a:rPr lang="nl-NL" dirty="0">
                <a:solidFill>
                  <a:srgbClr val="C00000"/>
                </a:solidFill>
                <a:sym typeface="Wingdings" pitchFamily="2" charset="2"/>
              </a:rPr>
              <a:t>ADH</a:t>
            </a:r>
            <a:r>
              <a:rPr lang="nl-NL" dirty="0">
                <a:sym typeface="Wingdings" pitchFamily="2" charset="2"/>
              </a:rPr>
              <a:t> = antidiuretisch hormoon – regelt resorptie van water in de nieren</a:t>
            </a:r>
          </a:p>
          <a:p>
            <a:r>
              <a:rPr lang="nl-NL" dirty="0">
                <a:solidFill>
                  <a:srgbClr val="C00000"/>
                </a:solidFill>
                <a:sym typeface="Wingdings" pitchFamily="2" charset="2"/>
              </a:rPr>
              <a:t>TSH</a:t>
            </a:r>
            <a:r>
              <a:rPr lang="nl-NL" dirty="0">
                <a:sym typeface="Wingdings" pitchFamily="2" charset="2"/>
              </a:rPr>
              <a:t> = </a:t>
            </a:r>
            <a:r>
              <a:rPr lang="nl-NL" dirty="0" err="1">
                <a:sym typeface="Wingdings" pitchFamily="2" charset="2"/>
              </a:rPr>
              <a:t>thyroid</a:t>
            </a:r>
            <a:r>
              <a:rPr lang="nl-NL" dirty="0">
                <a:sym typeface="Wingdings" pitchFamily="2" charset="2"/>
              </a:rPr>
              <a:t> stimulerend hormoon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8370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05CA6A-A6B0-B244-B117-45DBC0348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schildklier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66526F-0867-F946-8991-E7C1CDD492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73044"/>
            <a:ext cx="8598216" cy="4018155"/>
          </a:xfrm>
        </p:spPr>
        <p:txBody>
          <a:bodyPr/>
          <a:lstStyle/>
          <a:p>
            <a:r>
              <a:rPr lang="nl-NL" dirty="0"/>
              <a:t>Schildklier vormt </a:t>
            </a:r>
            <a:r>
              <a:rPr lang="nl-NL" dirty="0">
                <a:solidFill>
                  <a:srgbClr val="C00000"/>
                </a:solidFill>
              </a:rPr>
              <a:t>Thyroxine. </a:t>
            </a:r>
            <a:r>
              <a:rPr lang="nl-NL" dirty="0"/>
              <a:t>Hiervoor is </a:t>
            </a:r>
            <a:r>
              <a:rPr lang="nl-NL" dirty="0">
                <a:solidFill>
                  <a:srgbClr val="C00000"/>
                </a:solidFill>
              </a:rPr>
              <a:t>jodium </a:t>
            </a:r>
            <a:r>
              <a:rPr lang="nl-NL" dirty="0"/>
              <a:t>nodig.</a:t>
            </a:r>
          </a:p>
          <a:p>
            <a:r>
              <a:rPr lang="nl-NL" dirty="0">
                <a:solidFill>
                  <a:srgbClr val="C00000"/>
                </a:solidFill>
              </a:rPr>
              <a:t>Thyroxine</a:t>
            </a:r>
            <a:r>
              <a:rPr lang="nl-NL" dirty="0"/>
              <a:t> (schildklierhormoon T3 / T4) – beïnvloedt de stofwisseling &amp; bij kinderen: groei en ontwikkeling van botten en ontwikkeling van zenuwstelsel</a:t>
            </a:r>
          </a:p>
          <a:p>
            <a:r>
              <a:rPr lang="nl-NL" dirty="0">
                <a:solidFill>
                  <a:srgbClr val="C00000"/>
                </a:solidFill>
              </a:rPr>
              <a:t>Jodium</a:t>
            </a:r>
            <a:r>
              <a:rPr lang="nl-NL" dirty="0"/>
              <a:t> nodig voor de vorming van thyroxine</a:t>
            </a:r>
          </a:p>
          <a:p>
            <a:r>
              <a:rPr lang="nl-NL" dirty="0"/>
              <a:t>te veel </a:t>
            </a:r>
            <a:r>
              <a:rPr lang="nl-NL" dirty="0">
                <a:sym typeface="Wingdings" pitchFamily="2" charset="2"/>
              </a:rPr>
              <a:t> gewichtsverlies, eetlust, rusteloosheid</a:t>
            </a:r>
          </a:p>
          <a:p>
            <a:r>
              <a:rPr lang="nl-NL" dirty="0">
                <a:sym typeface="Wingdings" pitchFamily="2" charset="2"/>
              </a:rPr>
              <a:t>Te weinig  gewichtstoename</a:t>
            </a:r>
            <a:r>
              <a:rPr lang="nl-NL">
                <a:sym typeface="Wingdings" pitchFamily="2" charset="2"/>
              </a:rPr>
              <a:t>, vermoeidheid</a:t>
            </a: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7545AAD-6A97-814E-A902-8B50DDE8AF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6899" y="1773044"/>
            <a:ext cx="2164546" cy="40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77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5D3BD-7057-0A4E-8E38-4906152A4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alvleesklier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B11065-C9C7-DD45-9559-3D87CE346D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1929063"/>
            <a:ext cx="6301064" cy="4734654"/>
          </a:xfrm>
        </p:spPr>
        <p:txBody>
          <a:bodyPr>
            <a:normAutofit lnSpcReduction="10000"/>
          </a:bodyPr>
          <a:lstStyle/>
          <a:p>
            <a:r>
              <a:rPr lang="nl-NL" dirty="0"/>
              <a:t>Exocrien </a:t>
            </a:r>
            <a:r>
              <a:rPr lang="nl-NL" dirty="0">
                <a:sym typeface="Wingdings" pitchFamily="2" charset="2"/>
              </a:rPr>
              <a:t></a:t>
            </a:r>
            <a:r>
              <a:rPr lang="nl-NL" dirty="0"/>
              <a:t> verteringssappen</a:t>
            </a:r>
          </a:p>
          <a:p>
            <a:r>
              <a:rPr lang="nl-NL" dirty="0"/>
              <a:t>Endocrien – </a:t>
            </a:r>
            <a:r>
              <a:rPr lang="nl-NL" dirty="0">
                <a:solidFill>
                  <a:srgbClr val="C00000"/>
                </a:solidFill>
              </a:rPr>
              <a:t>eilandjes van </a:t>
            </a:r>
            <a:r>
              <a:rPr lang="nl-NL" dirty="0" err="1">
                <a:solidFill>
                  <a:srgbClr val="C00000"/>
                </a:solidFill>
              </a:rPr>
              <a:t>langerhans</a:t>
            </a:r>
            <a:r>
              <a:rPr lang="nl-NL" dirty="0">
                <a:solidFill>
                  <a:srgbClr val="C00000"/>
                </a:solidFill>
              </a:rPr>
              <a:t> </a:t>
            </a:r>
            <a:r>
              <a:rPr lang="nl-NL" dirty="0">
                <a:sym typeface="Wingdings" pitchFamily="2" charset="2"/>
              </a:rPr>
              <a:t> </a:t>
            </a:r>
            <a:r>
              <a:rPr lang="nl-NL" dirty="0">
                <a:solidFill>
                  <a:srgbClr val="C00000"/>
                </a:solidFill>
                <a:sym typeface="Wingdings" pitchFamily="2" charset="2"/>
              </a:rPr>
              <a:t>insuline &amp; glucagon</a:t>
            </a:r>
          </a:p>
          <a:p>
            <a:r>
              <a:rPr lang="nl-NL" dirty="0">
                <a:sym typeface="Wingdings" pitchFamily="2" charset="2"/>
              </a:rPr>
              <a:t>Bloedsuikerspiegel tussen 4,0 en 8,0 </a:t>
            </a:r>
            <a:r>
              <a:rPr lang="nl-NL" dirty="0" err="1">
                <a:sym typeface="Wingdings" pitchFamily="2" charset="2"/>
              </a:rPr>
              <a:t>mmol</a:t>
            </a:r>
            <a:r>
              <a:rPr lang="nl-NL" dirty="0">
                <a:sym typeface="Wingdings" pitchFamily="2" charset="2"/>
              </a:rPr>
              <a:t>/L. normwaarde 5,0 </a:t>
            </a:r>
            <a:r>
              <a:rPr lang="nl-NL" dirty="0" err="1">
                <a:sym typeface="Wingdings" pitchFamily="2" charset="2"/>
              </a:rPr>
              <a:t>mmol</a:t>
            </a:r>
            <a:r>
              <a:rPr lang="nl-NL" dirty="0">
                <a:sym typeface="Wingdings" pitchFamily="2" charset="2"/>
              </a:rPr>
              <a:t>/L = 0,9 g/L</a:t>
            </a:r>
          </a:p>
          <a:p>
            <a:r>
              <a:rPr lang="nl-NL" dirty="0">
                <a:solidFill>
                  <a:srgbClr val="C00000"/>
                </a:solidFill>
                <a:sym typeface="Wingdings" pitchFamily="2" charset="2"/>
                <a:hlinkClick r:id="rId2"/>
              </a:rPr>
              <a:t>Diabetes mellitus</a:t>
            </a:r>
            <a:r>
              <a:rPr lang="nl-NL" dirty="0">
                <a:solidFill>
                  <a:srgbClr val="C00000"/>
                </a:solidFill>
                <a:sym typeface="Wingdings" pitchFamily="2" charset="2"/>
              </a:rPr>
              <a:t> </a:t>
            </a:r>
          </a:p>
          <a:p>
            <a:pPr lvl="1"/>
            <a:r>
              <a:rPr lang="nl-NL" dirty="0">
                <a:sym typeface="Wingdings" pitchFamily="2" charset="2"/>
              </a:rPr>
              <a:t>Type 1 – geen insulineproductie na vernietiging van </a:t>
            </a:r>
            <a:r>
              <a:rPr lang="nl-NL" dirty="0" err="1">
                <a:sym typeface="Wingdings" pitchFamily="2" charset="2"/>
              </a:rPr>
              <a:t>insulineproducerende</a:t>
            </a:r>
            <a:r>
              <a:rPr lang="nl-NL" dirty="0">
                <a:sym typeface="Wingdings" pitchFamily="2" charset="2"/>
              </a:rPr>
              <a:t> cellen</a:t>
            </a:r>
          </a:p>
          <a:p>
            <a:pPr lvl="1"/>
            <a:r>
              <a:rPr lang="nl-NL" dirty="0">
                <a:sym typeface="Wingdings" pitchFamily="2" charset="2"/>
              </a:rPr>
              <a:t>Type 2 – weinig insulineproductie of onwerkzame insulinereceptoren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678A31B-AD40-C74F-8E4B-EC19B6E08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185" y="1761893"/>
            <a:ext cx="4531098" cy="490182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D48EB1E-F61F-004C-BDD9-3967690BE185}"/>
              </a:ext>
            </a:extLst>
          </p:cNvPr>
          <p:cNvSpPr txBox="1"/>
          <p:nvPr/>
        </p:nvSpPr>
        <p:spPr>
          <a:xfrm>
            <a:off x="9282864" y="3358070"/>
            <a:ext cx="16433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latin typeface="Calibri" panose="020F0502020204030204" pitchFamily="34" charset="0"/>
                <a:cs typeface="Calibri" panose="020F0502020204030204" pitchFamily="34" charset="0"/>
              </a:rPr>
              <a:t>in de vorm van </a:t>
            </a:r>
            <a:r>
              <a:rPr lang="nl-NL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glycogeen</a:t>
            </a:r>
          </a:p>
        </p:txBody>
      </p:sp>
      <p:pic>
        <p:nvPicPr>
          <p:cNvPr id="6" name="Tijdelijke aanduiding voor inhoud 3">
            <a:extLst>
              <a:ext uri="{FF2B5EF4-FFF2-40B4-BE49-F238E27FC236}">
                <a16:creationId xmlns:a16="http://schemas.microsoft.com/office/drawing/2014/main" id="{9CA5BB54-A443-7942-9C89-613DBD09A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18" y="1902839"/>
            <a:ext cx="6996188" cy="461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4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1672</TotalTime>
  <Words>1051</Words>
  <Application>Microsoft Macintosh PowerPoint</Application>
  <PresentationFormat>Breedbeeld</PresentationFormat>
  <Paragraphs>206</Paragraphs>
  <Slides>35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Wingdings</vt:lpstr>
      <vt:lpstr>Kantoorthema</vt:lpstr>
      <vt:lpstr>Regeling</vt:lpstr>
      <vt:lpstr>Homeostase</vt:lpstr>
      <vt:lpstr>Hormonale regulatie</vt:lpstr>
      <vt:lpstr>Hormonale regulatie</vt:lpstr>
      <vt:lpstr>hypothalamus</vt:lpstr>
      <vt:lpstr>Hypofyse</vt:lpstr>
      <vt:lpstr>hypofysehormonen</vt:lpstr>
      <vt:lpstr>schildklier</vt:lpstr>
      <vt:lpstr>alvleesklier</vt:lpstr>
      <vt:lpstr>Nieren</vt:lpstr>
      <vt:lpstr>bijnieren</vt:lpstr>
      <vt:lpstr>zenuwstelsel</vt:lpstr>
      <vt:lpstr>zenuwstelsel</vt:lpstr>
      <vt:lpstr>Prikkels &amp; impulsen</vt:lpstr>
      <vt:lpstr>Zenuwcellen = neuronen</vt:lpstr>
      <vt:lpstr>Typen Zenuwcellen</vt:lpstr>
      <vt:lpstr>ruggenmerg</vt:lpstr>
      <vt:lpstr>Ruggenmerg</vt:lpstr>
      <vt:lpstr>Hersenen</vt:lpstr>
      <vt:lpstr>PowerPoint-presentatie</vt:lpstr>
      <vt:lpstr>Grote hersenen</vt:lpstr>
      <vt:lpstr>Motor / sensory cortex</vt:lpstr>
      <vt:lpstr>Kleine hersenen</vt:lpstr>
      <vt:lpstr>hersenstam</vt:lpstr>
      <vt:lpstr>Reflex</vt:lpstr>
      <vt:lpstr>Autonome zenuwstelsel</vt:lpstr>
      <vt:lpstr>rustpotentiaal</vt:lpstr>
      <vt:lpstr>impulsgeleiding</vt:lpstr>
      <vt:lpstr>PowerPoint-presentatie</vt:lpstr>
      <vt:lpstr>impulsgeleiding</vt:lpstr>
      <vt:lpstr>Impulssterkte &amp; impulsfrequentie</vt:lpstr>
      <vt:lpstr>zenuwstelsel</vt:lpstr>
      <vt:lpstr>Spieren</vt:lpstr>
      <vt:lpstr>skeletspieren</vt:lpstr>
      <vt:lpstr>spiercontractie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Regeling</dc:title>
  <dc:creator>Microsoft Office-gebruiker</dc:creator>
  <cp:lastModifiedBy>Helen Steenbergen-Martens</cp:lastModifiedBy>
  <cp:revision>56</cp:revision>
  <dcterms:created xsi:type="dcterms:W3CDTF">2018-02-26T18:33:41Z</dcterms:created>
  <dcterms:modified xsi:type="dcterms:W3CDTF">2019-01-07T17:50:02Z</dcterms:modified>
</cp:coreProperties>
</file>