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60C9-F18B-E14B-B8DA-1EE4256413B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90A5-82FA-ED45-8815-35ACFD7683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r>
              <a:rPr lang="nl-NL" baseline="0" dirty="0" smtClean="0"/>
              <a:t> wordt gekopieerd in </a:t>
            </a:r>
            <a:r>
              <a:rPr lang="nl-NL" baseline="0" dirty="0" smtClean="0">
                <a:solidFill>
                  <a:srgbClr val="FF0000"/>
                </a:solidFill>
              </a:rPr>
              <a:t>CELKERN </a:t>
            </a:r>
            <a:r>
              <a:rPr lang="nl-NL" baseline="0" dirty="0" smtClean="0">
                <a:sym typeface="Wingdings"/>
              </a:rPr>
              <a:t> via kernporiën naar ER  RIBOSOMEN op RER vertalen DNA-kopie naar eiwit  Blaasjes snoeren af gaan naar GOLGI SYSTEEM  vorming uiteindelijke eiwit  blaasjes snoeren af  in de cel = LYSOSOMEN met enzymen / buiten de cel = </a:t>
            </a:r>
            <a:r>
              <a:rPr lang="nl-NL" baseline="0" dirty="0" err="1" smtClean="0">
                <a:sym typeface="Wingdings"/>
              </a:rPr>
              <a:t>exocytose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90A5-82FA-ED45-8815-35ACFD7683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1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Mito’s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sterk geplooid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binnenmembraan</a:t>
            </a:r>
            <a:r>
              <a:rPr lang="nl-NL" baseline="0" dirty="0" smtClean="0">
                <a:sym typeface="Wingdings"/>
              </a:rPr>
              <a:t>. Verbranding  ATP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90A5-82FA-ED45-8815-35ACFD7683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7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6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3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4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logiepagina.nl/Havo4/2Cellen/introdiffusie.htm" TargetMode="Externa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logiepagina.nl/Havo4/2Cellen/osmose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Inleiding in de biologie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52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OSMOSE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Isotoon (gelijk) / Hypotoon (buiten lager) / Hypertoon (buiten hoger)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96099"/>
              </p:ext>
            </p:extLst>
          </p:nvPr>
        </p:nvGraphicFramePr>
        <p:xfrm>
          <a:off x="2032000" y="3346814"/>
          <a:ext cx="8128000" cy="2460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6852"/>
                <a:gridCol w="3215574"/>
                <a:gridCol w="3215574"/>
              </a:tblGrid>
              <a:tr h="322661"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bg1"/>
                          </a:solidFill>
                        </a:rPr>
                        <a:t>Dierlijk</a:t>
                      </a:r>
                      <a:endParaRPr lang="nl-NL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bg1"/>
                          </a:solidFill>
                        </a:rPr>
                        <a:t>Plantaardig</a:t>
                      </a:r>
                      <a:endParaRPr lang="nl-NL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8182"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Isotoon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evenwicht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verlies van stevigheid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8182"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Hypotoon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klapt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err="1" smtClean="0">
                          <a:solidFill>
                            <a:schemeClr val="tx1"/>
                          </a:solidFill>
                        </a:rPr>
                        <a:t>turgor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8182"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Hypertoon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krimpt </a:t>
                      </a:r>
                      <a:r>
                        <a:rPr lang="nl-NL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sterft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plasmolyse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0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385" y="508687"/>
            <a:ext cx="7729728" cy="1188720"/>
          </a:xfrm>
        </p:spPr>
        <p:txBody>
          <a:bodyPr/>
          <a:lstStyle/>
          <a:p>
            <a:r>
              <a:rPr lang="nl-NL" dirty="0" smtClean="0"/>
              <a:t>Passief transport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5385" y="1854272"/>
            <a:ext cx="10781810" cy="3101983"/>
          </a:xfrm>
        </p:spPr>
        <p:txBody>
          <a:bodyPr/>
          <a:lstStyle/>
          <a:p>
            <a:r>
              <a:rPr lang="nl-NL" dirty="0" smtClean="0"/>
              <a:t>Geen energie nodig</a:t>
            </a:r>
          </a:p>
          <a:p>
            <a:r>
              <a:rPr lang="nl-NL" dirty="0" smtClean="0"/>
              <a:t>Met het </a:t>
            </a:r>
            <a:r>
              <a:rPr lang="nl-NL" dirty="0" smtClean="0">
                <a:solidFill>
                  <a:srgbClr val="FF0000"/>
                </a:solidFill>
              </a:rPr>
              <a:t>concentratieverval</a:t>
            </a:r>
            <a:r>
              <a:rPr lang="nl-NL" dirty="0" smtClean="0"/>
              <a:t> mee: van een hoge naar een lage concentratie </a:t>
            </a:r>
          </a:p>
          <a:p>
            <a:r>
              <a:rPr lang="nl-NL" dirty="0" smtClean="0"/>
              <a:t>Diffusie</a:t>
            </a:r>
          </a:p>
          <a:p>
            <a:r>
              <a:rPr lang="nl-NL" dirty="0" smtClean="0"/>
              <a:t>Osmose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Porie-eiwitten</a:t>
            </a:r>
            <a:r>
              <a:rPr lang="nl-NL" dirty="0" smtClean="0"/>
              <a:t>, bv </a:t>
            </a:r>
            <a:r>
              <a:rPr lang="nl-NL" dirty="0" err="1" smtClean="0"/>
              <a:t>aquaporines</a:t>
            </a:r>
            <a:r>
              <a:rPr lang="nl-NL" dirty="0" smtClean="0"/>
              <a:t>, Na</a:t>
            </a:r>
            <a:r>
              <a:rPr lang="nl-NL" baseline="30000" dirty="0" smtClean="0"/>
              <a:t>+</a:t>
            </a:r>
            <a:r>
              <a:rPr lang="nl-NL" dirty="0" smtClean="0"/>
              <a:t>, K</a:t>
            </a:r>
            <a:r>
              <a:rPr lang="nl-NL" baseline="30000" dirty="0" smtClean="0"/>
              <a:t>+</a:t>
            </a:r>
            <a:r>
              <a:rPr lang="nl-NL" dirty="0" smtClean="0"/>
              <a:t>, Ca</a:t>
            </a:r>
            <a:r>
              <a:rPr lang="nl-NL" baseline="30000" dirty="0" smtClean="0"/>
              <a:t>+</a:t>
            </a:r>
            <a:r>
              <a:rPr lang="nl-NL" dirty="0" smtClean="0"/>
              <a:t>. Openen en sluiten door binding van een stof.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Transporteiwitten</a:t>
            </a:r>
            <a:r>
              <a:rPr lang="nl-NL" dirty="0" smtClean="0"/>
              <a:t>, bv glucose. Binden </a:t>
            </a:r>
            <a:r>
              <a:rPr lang="nl-NL" u="sng" dirty="0" smtClean="0"/>
              <a:t>specifieke</a:t>
            </a:r>
            <a:r>
              <a:rPr lang="nl-NL" dirty="0" smtClean="0"/>
              <a:t> moleculen en transporteren deze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8119" r="3126" b="5662"/>
          <a:stretch/>
        </p:blipFill>
        <p:spPr>
          <a:xfrm>
            <a:off x="6246421" y="4484878"/>
            <a:ext cx="5795158" cy="22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Actief transport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Tegen het concentratieverval in: van een lage naar een hoge concentratie</a:t>
            </a:r>
          </a:p>
          <a:p>
            <a:r>
              <a:rPr lang="nl-NL" dirty="0" smtClean="0"/>
              <a:t>Energie nodig (ATP)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3" y="3596206"/>
            <a:ext cx="6668549" cy="29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Blaasjes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896" y="2795873"/>
            <a:ext cx="5765800" cy="388350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nl-NL" dirty="0" err="1" smtClean="0"/>
              <a:t>Exocytose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stof afgeven naar buiten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1394" y="3859975"/>
            <a:ext cx="5765800" cy="2819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896" y="3859975"/>
            <a:ext cx="5765800" cy="2819400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181394" y="2795872"/>
            <a:ext cx="5765800" cy="388350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Endocytose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stof opnemen</a:t>
            </a:r>
          </a:p>
          <a:p>
            <a:pPr lvl="1"/>
            <a:r>
              <a:rPr lang="nl-NL" sz="1800" dirty="0" smtClean="0"/>
              <a:t>Fagocytose </a:t>
            </a:r>
            <a:r>
              <a:rPr lang="mr-IN" sz="1800" dirty="0" smtClean="0"/>
              <a:t>–</a:t>
            </a:r>
            <a:r>
              <a:rPr lang="nl-NL" sz="1800" dirty="0" smtClean="0"/>
              <a:t> opnemen van voedsel (bv amoeben)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6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0085" y="430302"/>
            <a:ext cx="7729728" cy="1188720"/>
          </a:xfrm>
        </p:spPr>
        <p:txBody>
          <a:bodyPr/>
          <a:lstStyle/>
          <a:p>
            <a:r>
              <a:rPr lang="nl-NL" dirty="0" smtClean="0"/>
              <a:t>Plantaardig / dierlijk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850" y="2125684"/>
            <a:ext cx="6976198" cy="30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344072"/>
            <a:ext cx="7729728" cy="1188720"/>
          </a:xfrm>
        </p:spPr>
        <p:txBody>
          <a:bodyPr/>
          <a:lstStyle/>
          <a:p>
            <a:r>
              <a:rPr lang="nl-NL" dirty="0" smtClean="0"/>
              <a:t>Organellen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63" y="1678194"/>
            <a:ext cx="6720238" cy="50401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2001" y="1968998"/>
            <a:ext cx="5035672" cy="48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35" y="1487070"/>
            <a:ext cx="5748282" cy="50760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9" r="4882" b="10813"/>
          <a:stretch/>
        </p:blipFill>
        <p:spPr>
          <a:xfrm>
            <a:off x="5961155" y="249382"/>
            <a:ext cx="6080423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47" y="308573"/>
            <a:ext cx="3041072" cy="24227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6326" y="2865666"/>
            <a:ext cx="9365673" cy="38586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820894" y="308573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Celmembraan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804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24218"/>
              </p:ext>
            </p:extLst>
          </p:nvPr>
        </p:nvGraphicFramePr>
        <p:xfrm>
          <a:off x="1128157" y="344386"/>
          <a:ext cx="10189028" cy="626054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93028"/>
                <a:gridCol w="3684249"/>
                <a:gridCol w="4511751"/>
              </a:tblGrid>
              <a:tr h="21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effectLst/>
                        </a:rPr>
                        <a:t>Organel</a:t>
                      </a:r>
                      <a:endParaRPr lang="nl-NL" sz="1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Bouw</a:t>
                      </a:r>
                      <a:endParaRPr lang="nl-NL" sz="1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Functie</a:t>
                      </a:r>
                      <a:endParaRPr lang="nl-NL" sz="1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Celkern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Kernmembraan met kernporiën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Kernplasma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Kernlichaampje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chromosomen / DNA / genen 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21585" algn="r"/>
                        </a:tabLst>
                      </a:pPr>
                      <a:r>
                        <a:rPr lang="nl-NL" sz="1600" dirty="0">
                          <a:effectLst/>
                        </a:rPr>
                        <a:t>regelen transport kern in/uit	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productie ribosomen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erfelijke informatie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Endoplasmatisch Reticulum (ER)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Netwerk van dubbele membranen GER / RER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Synthese van </a:t>
                      </a:r>
                      <a:r>
                        <a:rPr lang="nl-NL" sz="1600" dirty="0" err="1">
                          <a:effectLst/>
                        </a:rPr>
                        <a:t>oa</a:t>
                      </a:r>
                      <a:r>
                        <a:rPr lang="nl-NL" sz="1600" dirty="0">
                          <a:effectLst/>
                        </a:rPr>
                        <a:t> eiwitten (RER)</a:t>
                      </a:r>
                      <a:endParaRPr lang="nl-NL" sz="18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Ribosomen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Kleine korrels aan de buitenzijde van het ER of los in de cel.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Zetten de informatie uit de celkern om in eiwitten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Golgi Systeem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Membraansysteem 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Geeft eiwitmoleculen uiteindelijke vorm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Mitochondriën 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geplooide binnenmembraan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Energievoorziening van de cel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Actieve cel heeft meer mitochondriën dan minder actieve cel. 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Lysosomen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Blaasjes met enzymen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Enzymen kunnen stoffen afbreken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Plastiden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chloropolasten = bladgroenkorrels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chromoplasten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zetmeelkorrels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Fotosynthese</a:t>
                      </a:r>
                      <a:endParaRPr lang="nl-NL" sz="18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Kleur (bv rood van een tomaat)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Opslag van zetmeel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Celmembraan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Dubbele laag van fosfolipiden (hydrofoob / hydrofiel) &amp; eiwitten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Transport van water en voeding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Selectieve permeabiliteit 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Vacuole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Blazen gevuld met een waterige vloeistof, alleen in volwassen (oudere) cellen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Opslag van diverse stoffen, onder andere zouten, reservestoffen, afvalstoffen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Celwand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Bestaat o.a. uit cellulose</a:t>
                      </a:r>
                      <a:endParaRPr lang="nl-NL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Stevigheid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Skelet van de plant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Gaat overdadige wateropname tegen</a:t>
                      </a:r>
                      <a:endParaRPr lang="nl-NL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1634" marR="316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Transport door membranen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Concentratie</a:t>
            </a:r>
          </a:p>
          <a:p>
            <a:pPr lvl="1"/>
            <a:r>
              <a:rPr lang="nl-NL" sz="1800" dirty="0" smtClean="0"/>
              <a:t>g/l   g l</a:t>
            </a:r>
            <a:r>
              <a:rPr lang="nl-NL" sz="1800" baseline="30000" dirty="0" smtClean="0"/>
              <a:t>-1</a:t>
            </a:r>
          </a:p>
          <a:p>
            <a:pPr lvl="1"/>
            <a:r>
              <a:rPr lang="nl-NL" sz="1800" dirty="0" smtClean="0"/>
              <a:t>1 </a:t>
            </a:r>
            <a:r>
              <a:rPr lang="nl-NL" sz="1800" dirty="0" err="1" smtClean="0"/>
              <a:t>ppm</a:t>
            </a:r>
            <a:r>
              <a:rPr lang="nl-NL" sz="1800" dirty="0" smtClean="0"/>
              <a:t> = 0,0001 %</a:t>
            </a:r>
          </a:p>
          <a:p>
            <a:pPr lvl="2"/>
            <a:r>
              <a:rPr lang="nl-NL" sz="1800" dirty="0" err="1" smtClean="0"/>
              <a:t>Vb</a:t>
            </a:r>
            <a:r>
              <a:rPr lang="nl-NL" sz="1800" dirty="0" smtClean="0"/>
              <a:t> 0,9 % fysiologische zoutoplossing = 9 gram zout + 991 gram water</a:t>
            </a:r>
          </a:p>
        </p:txBody>
      </p:sp>
    </p:spTree>
    <p:extLst>
      <p:ext uri="{BB962C8B-B14F-4D97-AF65-F5344CB8AC3E}">
        <p14:creationId xmlns:p14="http://schemas.microsoft.com/office/powerpoint/2010/main" val="37191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Diffusie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Verplaatsing van </a:t>
            </a:r>
            <a:r>
              <a:rPr lang="nl-NL" dirty="0" smtClean="0">
                <a:solidFill>
                  <a:srgbClr val="FF0000"/>
                </a:solidFill>
              </a:rPr>
              <a:t>een stof </a:t>
            </a:r>
            <a:r>
              <a:rPr lang="nl-NL" dirty="0" smtClean="0"/>
              <a:t>van een plaats met een </a:t>
            </a:r>
            <a:r>
              <a:rPr lang="nl-NL" dirty="0" smtClean="0">
                <a:solidFill>
                  <a:srgbClr val="FF0000"/>
                </a:solidFill>
              </a:rPr>
              <a:t>hoge concentratie </a:t>
            </a:r>
            <a:r>
              <a:rPr lang="nl-NL" dirty="0" smtClean="0"/>
              <a:t>naar een plaats met een </a:t>
            </a:r>
            <a:r>
              <a:rPr lang="nl-NL" dirty="0" smtClean="0">
                <a:solidFill>
                  <a:srgbClr val="FF0000"/>
                </a:solidFill>
              </a:rPr>
              <a:t>lage concentratie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Vindt plaats doordat moleculen van gassen en vloeistoffen bewegen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Geen energie </a:t>
            </a:r>
            <a:r>
              <a:rPr lang="nl-NL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nl-NL" dirty="0" smtClean="0">
                <a:solidFill>
                  <a:schemeClr val="tx1"/>
                </a:solidFill>
              </a:rPr>
              <a:t>Passief transport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Diffusiesnelheid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Temperatuur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Medium</a:t>
            </a:r>
          </a:p>
          <a:p>
            <a:pPr lvl="1"/>
            <a:endParaRPr lang="nl-NL" dirty="0" smtClean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4592" y="4215739"/>
            <a:ext cx="6390786" cy="24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Osmose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r>
              <a:rPr lang="nl-NL" dirty="0" smtClean="0"/>
              <a:t>Semipermeabel / selectief permeabel membraan; kleine moleculen kunnen er doorheen, grotere niet. </a:t>
            </a:r>
          </a:p>
          <a:p>
            <a:pPr lvl="1"/>
            <a:r>
              <a:rPr lang="nl-NL" dirty="0"/>
              <a:t>O</a:t>
            </a:r>
            <a:r>
              <a:rPr lang="nl-NL" baseline="-25000" dirty="0"/>
              <a:t>2</a:t>
            </a:r>
            <a:r>
              <a:rPr lang="nl-NL" dirty="0"/>
              <a:t> &amp; CO</a:t>
            </a:r>
            <a:r>
              <a:rPr lang="nl-NL" baseline="-25000" dirty="0"/>
              <a:t>2</a:t>
            </a:r>
            <a:r>
              <a:rPr lang="nl-NL" dirty="0"/>
              <a:t> door diffusie</a:t>
            </a:r>
          </a:p>
          <a:p>
            <a:pPr lvl="1"/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O door de membraan (moeizaam door lipiden), door </a:t>
            </a:r>
            <a:r>
              <a:rPr lang="nl-NL" dirty="0" err="1" smtClean="0"/>
              <a:t>aquaporines</a:t>
            </a:r>
            <a:endParaRPr lang="nl-NL" dirty="0" smtClean="0"/>
          </a:p>
          <a:p>
            <a:pPr lvl="1"/>
            <a:r>
              <a:rPr lang="nl-NL" dirty="0" smtClean="0"/>
              <a:t>Glucose is te groot, dus door </a:t>
            </a:r>
            <a:r>
              <a:rPr lang="nl-NL" dirty="0" smtClean="0">
                <a:sym typeface="Wingdings"/>
              </a:rPr>
              <a:t>transporteiwitten</a:t>
            </a:r>
            <a:endParaRPr lang="nl-NL" dirty="0"/>
          </a:p>
          <a:p>
            <a:r>
              <a:rPr lang="nl-NL" dirty="0" smtClean="0"/>
              <a:t>Osmotische waarde = aantal opgeloste deeltjes per volume eenheid. </a:t>
            </a:r>
          </a:p>
          <a:p>
            <a:pPr lvl="1"/>
            <a:r>
              <a:rPr lang="nl-NL" dirty="0" smtClean="0"/>
              <a:t>meer deeltjes </a:t>
            </a:r>
            <a:r>
              <a:rPr lang="nl-NL" dirty="0" smtClean="0">
                <a:sym typeface="Wingdings"/>
              </a:rPr>
              <a:t> hogere osmotische waarde</a:t>
            </a:r>
          </a:p>
          <a:p>
            <a:pPr lvl="1"/>
            <a:r>
              <a:rPr lang="nl-NL" dirty="0" smtClean="0">
                <a:sym typeface="Wingdings"/>
              </a:rPr>
              <a:t>Let op </a:t>
            </a:r>
            <a:r>
              <a:rPr lang="nl-NL" dirty="0" err="1" smtClean="0">
                <a:sym typeface="Wingdings"/>
              </a:rPr>
              <a:t>NaCl</a:t>
            </a:r>
            <a:r>
              <a:rPr lang="nl-NL" dirty="0" smtClean="0">
                <a:sym typeface="Wingdings"/>
              </a:rPr>
              <a:t> valt in water uiteen in Na en Cl</a:t>
            </a:r>
          </a:p>
          <a:p>
            <a:r>
              <a:rPr lang="nl-NL" dirty="0"/>
              <a:t>Verplaatsing van </a:t>
            </a:r>
            <a:r>
              <a:rPr lang="nl-NL" dirty="0" smtClean="0">
                <a:solidFill>
                  <a:srgbClr val="FF0000"/>
                </a:solidFill>
              </a:rPr>
              <a:t>water </a:t>
            </a:r>
            <a:r>
              <a:rPr lang="nl-NL" dirty="0" smtClean="0"/>
              <a:t>van </a:t>
            </a:r>
            <a:r>
              <a:rPr lang="nl-NL" dirty="0"/>
              <a:t>een plaats met een </a:t>
            </a:r>
            <a:r>
              <a:rPr lang="nl-NL" dirty="0" smtClean="0">
                <a:solidFill>
                  <a:srgbClr val="FF0000"/>
                </a:solidFill>
              </a:rPr>
              <a:t>lage osmotische waarde </a:t>
            </a:r>
            <a:r>
              <a:rPr lang="nl-NL" dirty="0"/>
              <a:t>naar een plaats met een </a:t>
            </a:r>
            <a:r>
              <a:rPr lang="nl-NL" dirty="0" smtClean="0">
                <a:solidFill>
                  <a:srgbClr val="FF0000"/>
                </a:solidFill>
              </a:rPr>
              <a:t>hoge osmotische waarde </a:t>
            </a:r>
            <a:r>
              <a:rPr lang="nl-NL" dirty="0" smtClean="0">
                <a:solidFill>
                  <a:schemeClr val="tx1"/>
                </a:solidFill>
              </a:rPr>
              <a:t>door osmotische druk (aanzuigkracht).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10161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480</TotalTime>
  <Words>505</Words>
  <Application>Microsoft Macintosh PowerPoint</Application>
  <PresentationFormat>Breedbeeld</PresentationFormat>
  <Paragraphs>106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Calibri</vt:lpstr>
      <vt:lpstr>Gill Sans MT</vt:lpstr>
      <vt:lpstr>Mangal</vt:lpstr>
      <vt:lpstr>Times New Roman</vt:lpstr>
      <vt:lpstr>Wingdings</vt:lpstr>
      <vt:lpstr>Arial</vt:lpstr>
      <vt:lpstr>Pakket</vt:lpstr>
      <vt:lpstr>Inleiding in de biologie</vt:lpstr>
      <vt:lpstr>Plantaardig / dierlijk</vt:lpstr>
      <vt:lpstr>Organellen</vt:lpstr>
      <vt:lpstr>PowerPoint-presentatie</vt:lpstr>
      <vt:lpstr>PowerPoint-presentatie</vt:lpstr>
      <vt:lpstr>PowerPoint-presentatie</vt:lpstr>
      <vt:lpstr>Transport door membranen</vt:lpstr>
      <vt:lpstr>Diffusie</vt:lpstr>
      <vt:lpstr>Osmose</vt:lpstr>
      <vt:lpstr>OSMOSE</vt:lpstr>
      <vt:lpstr>Passief transport</vt:lpstr>
      <vt:lpstr>Actief transport</vt:lpstr>
      <vt:lpstr>Blaasjes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in de biologie</dc:title>
  <dc:creator>Bas Steenbergen</dc:creator>
  <cp:lastModifiedBy>Bas Steenbergen</cp:lastModifiedBy>
  <cp:revision>14</cp:revision>
  <dcterms:created xsi:type="dcterms:W3CDTF">2017-09-04T18:40:06Z</dcterms:created>
  <dcterms:modified xsi:type="dcterms:W3CDTF">2017-09-11T17:32:57Z</dcterms:modified>
</cp:coreProperties>
</file>