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9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ijl, gemiddeld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9"/>
    <p:restoredTop sz="94713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B60C9-F18B-E14B-B8DA-1EE4256413B9}" type="datetimeFigureOut">
              <a:rPr lang="nl-NL" smtClean="0"/>
              <a:t>11-09-17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390A5-82FA-ED45-8815-35ACFD7683C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876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DNA</a:t>
            </a:r>
            <a:r>
              <a:rPr lang="nl-NL" baseline="0" dirty="0" smtClean="0"/>
              <a:t> wordt gekopieerd in </a:t>
            </a:r>
            <a:r>
              <a:rPr lang="nl-NL" baseline="0" dirty="0" smtClean="0">
                <a:solidFill>
                  <a:srgbClr val="FF0000"/>
                </a:solidFill>
              </a:rPr>
              <a:t>CELKERN </a:t>
            </a:r>
            <a:r>
              <a:rPr lang="nl-NL" baseline="0" dirty="0" smtClean="0">
                <a:sym typeface="Wingdings"/>
              </a:rPr>
              <a:t> via kernporiën naar ER  RIBOSOMEN op RER vertalen DNA-kopie naar eiwit  Blaasjes snoeren af gaan naar GOLGI SYSTEEM  vorming uiteindelijke eiwit  blaasjes snoeren af  in de cel = LYSOSOMEN met enzymen / buiten de cel = </a:t>
            </a:r>
            <a:r>
              <a:rPr lang="nl-NL" baseline="0" dirty="0" err="1" smtClean="0">
                <a:sym typeface="Wingdings"/>
              </a:rPr>
              <a:t>exocytose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390A5-82FA-ED45-8815-35ACFD7683C0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8122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Mito’s</a:t>
            </a:r>
            <a:r>
              <a:rPr lang="nl-NL" dirty="0" smtClean="0"/>
              <a:t> </a:t>
            </a:r>
            <a:r>
              <a:rPr lang="nl-NL" dirty="0" smtClean="0">
                <a:sym typeface="Wingdings"/>
              </a:rPr>
              <a:t> sterk geplooid</a:t>
            </a:r>
            <a:r>
              <a:rPr lang="nl-NL" baseline="0" dirty="0" smtClean="0">
                <a:sym typeface="Wingdings"/>
              </a:rPr>
              <a:t> </a:t>
            </a:r>
            <a:r>
              <a:rPr lang="nl-NL" baseline="0" dirty="0" err="1" smtClean="0">
                <a:sym typeface="Wingdings"/>
              </a:rPr>
              <a:t>binnenmembraan</a:t>
            </a:r>
            <a:r>
              <a:rPr lang="nl-NL" baseline="0" dirty="0" smtClean="0">
                <a:sym typeface="Wingdings"/>
              </a:rPr>
              <a:t>. Verbranding  ATP 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390A5-82FA-ED45-8815-35ACFD7683C0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2080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720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6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21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16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5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17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6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33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642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9/11/17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746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9/11/17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100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if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Relationship Id="rId3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Relationship Id="rId3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ologiepagina.nl/Havo4/2Cellen/introdiffusie.htm" TargetMode="External"/><Relationship Id="rId3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ologiepagina.nl/Havo4/2Cellen/osmose1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Inleiding in de biologie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Thema 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7523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OSMOSE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Isotoon (gelijk) / Hypotoon (buiten lager) / Hypertoon (buiten hoger)</a:t>
            </a: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596099"/>
              </p:ext>
            </p:extLst>
          </p:nvPr>
        </p:nvGraphicFramePr>
        <p:xfrm>
          <a:off x="2032000" y="3346814"/>
          <a:ext cx="8128000" cy="246030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96852"/>
                <a:gridCol w="3215574"/>
                <a:gridCol w="3215574"/>
              </a:tblGrid>
              <a:tr h="322661">
                <a:tc>
                  <a:txBody>
                    <a:bodyPr/>
                    <a:lstStyle/>
                    <a:p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bg1"/>
                          </a:solidFill>
                        </a:rPr>
                        <a:t>Dierlijk</a:t>
                      </a:r>
                      <a:endParaRPr lang="nl-NL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bg1"/>
                          </a:solidFill>
                        </a:rPr>
                        <a:t>Plantaardig</a:t>
                      </a:r>
                      <a:endParaRPr lang="nl-NL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698182">
                <a:tc>
                  <a:txBody>
                    <a:bodyPr/>
                    <a:lstStyle/>
                    <a:p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Isotoon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evenwicht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verlies van stevigheid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98182">
                <a:tc>
                  <a:txBody>
                    <a:bodyPr/>
                    <a:lstStyle/>
                    <a:p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Hypotoon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klapt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err="1" smtClean="0">
                          <a:solidFill>
                            <a:schemeClr val="tx1"/>
                          </a:solidFill>
                        </a:rPr>
                        <a:t>turgor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98182">
                <a:tc>
                  <a:txBody>
                    <a:bodyPr/>
                    <a:lstStyle/>
                    <a:p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Hypertoon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krimpt </a:t>
                      </a:r>
                      <a:r>
                        <a:rPr lang="nl-NL" b="0" dirty="0" smtClean="0">
                          <a:solidFill>
                            <a:schemeClr val="tx1"/>
                          </a:solidFill>
                          <a:sym typeface="Wingdings"/>
                        </a:rPr>
                        <a:t> sterft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0" dirty="0" smtClean="0">
                          <a:solidFill>
                            <a:schemeClr val="tx1"/>
                          </a:solidFill>
                        </a:rPr>
                        <a:t>plasmolyse</a:t>
                      </a:r>
                      <a:endParaRPr lang="nl-NL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707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5385" y="508687"/>
            <a:ext cx="7729728" cy="1188720"/>
          </a:xfrm>
        </p:spPr>
        <p:txBody>
          <a:bodyPr/>
          <a:lstStyle/>
          <a:p>
            <a:r>
              <a:rPr lang="nl-NL" dirty="0" smtClean="0"/>
              <a:t>Passief transport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15385" y="1854272"/>
            <a:ext cx="10781810" cy="3101983"/>
          </a:xfrm>
        </p:spPr>
        <p:txBody>
          <a:bodyPr/>
          <a:lstStyle/>
          <a:p>
            <a:r>
              <a:rPr lang="nl-NL" dirty="0" smtClean="0"/>
              <a:t>Geen energie nodig</a:t>
            </a:r>
          </a:p>
          <a:p>
            <a:r>
              <a:rPr lang="nl-NL" dirty="0" smtClean="0"/>
              <a:t>Met het </a:t>
            </a:r>
            <a:r>
              <a:rPr lang="nl-NL" dirty="0" smtClean="0">
                <a:solidFill>
                  <a:srgbClr val="FF0000"/>
                </a:solidFill>
              </a:rPr>
              <a:t>concentratieverval</a:t>
            </a:r>
            <a:r>
              <a:rPr lang="nl-NL" dirty="0" smtClean="0"/>
              <a:t> mee: van een hoge naar een lage concentratie </a:t>
            </a:r>
          </a:p>
          <a:p>
            <a:r>
              <a:rPr lang="nl-NL" dirty="0" smtClean="0"/>
              <a:t>Diffusie</a:t>
            </a:r>
          </a:p>
          <a:p>
            <a:r>
              <a:rPr lang="nl-NL" dirty="0" smtClean="0"/>
              <a:t>Osmose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Porie-eiwitten</a:t>
            </a:r>
            <a:r>
              <a:rPr lang="nl-NL" dirty="0" smtClean="0"/>
              <a:t>, bv </a:t>
            </a:r>
            <a:r>
              <a:rPr lang="nl-NL" dirty="0" err="1" smtClean="0"/>
              <a:t>aquaporines</a:t>
            </a:r>
            <a:r>
              <a:rPr lang="nl-NL" dirty="0" smtClean="0"/>
              <a:t>, Na</a:t>
            </a:r>
            <a:r>
              <a:rPr lang="nl-NL" baseline="30000" dirty="0" smtClean="0"/>
              <a:t>+</a:t>
            </a:r>
            <a:r>
              <a:rPr lang="nl-NL" dirty="0" smtClean="0"/>
              <a:t>, K</a:t>
            </a:r>
            <a:r>
              <a:rPr lang="nl-NL" baseline="30000" dirty="0" smtClean="0"/>
              <a:t>+</a:t>
            </a:r>
            <a:r>
              <a:rPr lang="nl-NL" dirty="0" smtClean="0"/>
              <a:t>, Ca</a:t>
            </a:r>
            <a:r>
              <a:rPr lang="nl-NL" baseline="30000" dirty="0" smtClean="0"/>
              <a:t>+</a:t>
            </a:r>
            <a:r>
              <a:rPr lang="nl-NL" dirty="0" smtClean="0"/>
              <a:t>. Openen en sluiten door binding van een stof.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Transporteiwitten</a:t>
            </a:r>
            <a:r>
              <a:rPr lang="nl-NL" dirty="0" smtClean="0"/>
              <a:t>, bv glucose. Binden </a:t>
            </a:r>
            <a:r>
              <a:rPr lang="nl-NL" u="sng" dirty="0" smtClean="0"/>
              <a:t>specifieke</a:t>
            </a:r>
            <a:r>
              <a:rPr lang="nl-NL" dirty="0" smtClean="0"/>
              <a:t> moleculen en transporteren deze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62" t="8119" r="3126" b="5662"/>
          <a:stretch/>
        </p:blipFill>
        <p:spPr>
          <a:xfrm>
            <a:off x="6246421" y="4484878"/>
            <a:ext cx="5795158" cy="222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07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Actief transport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Tegen het concentratieverval in: van een lage naar een hoge concentratie</a:t>
            </a:r>
          </a:p>
          <a:p>
            <a:r>
              <a:rPr lang="nl-NL" dirty="0" smtClean="0"/>
              <a:t>Energie nodig (ATP)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513" y="3596206"/>
            <a:ext cx="6668549" cy="298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5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Blaasjes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8896" y="2795873"/>
            <a:ext cx="5765800" cy="3883502"/>
          </a:xfrm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r>
              <a:rPr lang="nl-NL" dirty="0" err="1" smtClean="0"/>
              <a:t>Exocytose</a:t>
            </a:r>
            <a:r>
              <a:rPr lang="nl-NL" dirty="0" smtClean="0"/>
              <a:t> </a:t>
            </a:r>
            <a:r>
              <a:rPr lang="mr-IN" dirty="0" smtClean="0"/>
              <a:t>–</a:t>
            </a:r>
            <a:r>
              <a:rPr lang="nl-NL" dirty="0" smtClean="0"/>
              <a:t> stof afgeven naar buiten</a:t>
            </a:r>
          </a:p>
          <a:p>
            <a:endParaRPr lang="nl-NL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1394" y="3859975"/>
            <a:ext cx="5765800" cy="28194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896" y="3859975"/>
            <a:ext cx="5765800" cy="2819400"/>
          </a:xfrm>
          <a:prstGeom prst="rect">
            <a:avLst/>
          </a:prstGeom>
        </p:spPr>
      </p:pic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6181394" y="2795872"/>
            <a:ext cx="5765800" cy="3883503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err="1" smtClean="0"/>
              <a:t>Endocytose</a:t>
            </a:r>
            <a:r>
              <a:rPr lang="nl-NL" dirty="0" smtClean="0"/>
              <a:t> </a:t>
            </a:r>
            <a:r>
              <a:rPr lang="mr-IN" dirty="0" smtClean="0"/>
              <a:t>–</a:t>
            </a:r>
            <a:r>
              <a:rPr lang="nl-NL" dirty="0" smtClean="0"/>
              <a:t> stof opnemen</a:t>
            </a:r>
          </a:p>
          <a:p>
            <a:pPr lvl="1"/>
            <a:r>
              <a:rPr lang="nl-NL" sz="1800" dirty="0" smtClean="0"/>
              <a:t>Fagocytose </a:t>
            </a:r>
            <a:r>
              <a:rPr lang="mr-IN" sz="1800" dirty="0" smtClean="0"/>
              <a:t>–</a:t>
            </a:r>
            <a:r>
              <a:rPr lang="nl-NL" sz="1800" dirty="0" smtClean="0"/>
              <a:t> opnemen van voedsel (bv amoeben)</a:t>
            </a:r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152635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60085" y="430302"/>
            <a:ext cx="7729728" cy="1188720"/>
          </a:xfrm>
        </p:spPr>
        <p:txBody>
          <a:bodyPr/>
          <a:lstStyle/>
          <a:p>
            <a:r>
              <a:rPr lang="nl-NL" dirty="0" smtClean="0"/>
              <a:t>Plantaardig / dierlijk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36850" y="2125684"/>
            <a:ext cx="6976198" cy="308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80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344072"/>
            <a:ext cx="7729728" cy="1188720"/>
          </a:xfrm>
        </p:spPr>
        <p:txBody>
          <a:bodyPr/>
          <a:lstStyle/>
          <a:p>
            <a:r>
              <a:rPr lang="nl-NL" dirty="0" smtClean="0"/>
              <a:t>Organellen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763" y="1678194"/>
            <a:ext cx="6720238" cy="504017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2001" y="1968998"/>
            <a:ext cx="5035672" cy="488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85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5635" y="1487070"/>
            <a:ext cx="5748282" cy="507602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09" r="4882" b="10813"/>
          <a:stretch/>
        </p:blipFill>
        <p:spPr>
          <a:xfrm>
            <a:off x="5961155" y="249382"/>
            <a:ext cx="6080423" cy="475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647" y="308573"/>
            <a:ext cx="3041072" cy="2422721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26326" y="2865666"/>
            <a:ext cx="9365673" cy="3858657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9820894" y="308573"/>
            <a:ext cx="19623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 smtClean="0"/>
              <a:t>Celmembraan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88045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524218"/>
              </p:ext>
            </p:extLst>
          </p:nvPr>
        </p:nvGraphicFramePr>
        <p:xfrm>
          <a:off x="1128157" y="344386"/>
          <a:ext cx="10189028" cy="6260549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993028"/>
                <a:gridCol w="3684249"/>
                <a:gridCol w="4511751"/>
              </a:tblGrid>
              <a:tr h="2174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b="1" dirty="0" smtClean="0">
                          <a:effectLst/>
                        </a:rPr>
                        <a:t>Organel</a:t>
                      </a:r>
                      <a:endParaRPr lang="nl-NL" sz="1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b="1" dirty="0">
                          <a:effectLst/>
                        </a:rPr>
                        <a:t>Bouw</a:t>
                      </a:r>
                      <a:endParaRPr lang="nl-NL" sz="1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b="1" dirty="0">
                          <a:effectLst/>
                        </a:rPr>
                        <a:t>Functie</a:t>
                      </a:r>
                      <a:endParaRPr lang="nl-NL" sz="1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9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Celkern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Kernmembraan met kernporiën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Kernplasma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Kernlichaampje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chromosomen / DNA / genen 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521585" algn="r"/>
                        </a:tabLst>
                      </a:pPr>
                      <a:r>
                        <a:rPr lang="nl-NL" sz="1600" dirty="0">
                          <a:effectLst/>
                        </a:rPr>
                        <a:t>regelen transport kern in/uit	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productie ribosomen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erfelijke informatie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Endoplasmatisch Reticulum (ER)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Netwerk van dubbele membranen GER / RER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Synthese van </a:t>
                      </a:r>
                      <a:r>
                        <a:rPr lang="nl-NL" sz="1600" dirty="0" err="1">
                          <a:effectLst/>
                        </a:rPr>
                        <a:t>oa</a:t>
                      </a:r>
                      <a:r>
                        <a:rPr lang="nl-NL" sz="1600" dirty="0">
                          <a:effectLst/>
                        </a:rPr>
                        <a:t> eiwitten (RER)</a:t>
                      </a:r>
                      <a:endParaRPr lang="nl-NL" sz="1800" dirty="0">
                        <a:effectLst/>
                      </a:endParaRPr>
                    </a:p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Ribosomen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Kleine korrels aan de buitenzijde van het ER of los in de cel.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Zetten de informatie uit de celkern om in eiwitten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4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Golgi Systeem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Membraansysteem 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Geeft eiwitmoleculen uiteindelijke vorm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Mitochondriën 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geplooide binnenmembraan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Energievoorziening van de cel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Actieve cel heeft meer mitochondriën dan minder actieve cel. 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174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Lysosomen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Blaasjes met enzymen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Enzymen kunnen stoffen afbreken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96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Plastiden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chloropolasten = bladgroenkorrels</a:t>
                      </a:r>
                      <a:endParaRPr lang="nl-NL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chromoplasten</a:t>
                      </a:r>
                      <a:endParaRPr lang="nl-NL" sz="18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zetmeelkorrels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Fotosynthese</a:t>
                      </a:r>
                      <a:endParaRPr lang="nl-NL" sz="1800" dirty="0">
                        <a:effectLst/>
                      </a:endParaRPr>
                    </a:p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 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Kleur (bv rood van een tomaat)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Opslag van zetmeel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Celmembraan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Dubbele laag van fosfolipiden (hydrofoob / hydrofiel) &amp; eiwitten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Transport van water en voeding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Selectieve permeabiliteit 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Vacuole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Blazen gevuld met een waterige vloeistof, alleen in volwassen (oudere) cellen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Opslag van diverse stoffen, onder andere zouten, reservestoffen, afvalstoffen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22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Celwand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>
                          <a:effectLst/>
                        </a:rPr>
                        <a:t>Bestaat o.a. uit cellulose</a:t>
                      </a:r>
                      <a:endParaRPr lang="nl-NL" sz="18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Stevigheid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Skelet van de plant</a:t>
                      </a:r>
                      <a:endParaRPr lang="nl-NL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600" dirty="0">
                          <a:effectLst/>
                        </a:rPr>
                        <a:t>Gaat overdadige wateropname tegen</a:t>
                      </a:r>
                      <a:endParaRPr lang="nl-NL" sz="1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1634" marR="3163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0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Transport door membranen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Concentratie</a:t>
            </a:r>
          </a:p>
          <a:p>
            <a:pPr lvl="1"/>
            <a:r>
              <a:rPr lang="nl-NL" sz="1800" dirty="0" smtClean="0"/>
              <a:t>g/l   g l</a:t>
            </a:r>
            <a:r>
              <a:rPr lang="nl-NL" sz="1800" baseline="30000" dirty="0" smtClean="0"/>
              <a:t>-1</a:t>
            </a:r>
          </a:p>
          <a:p>
            <a:pPr lvl="1"/>
            <a:r>
              <a:rPr lang="nl-NL" sz="1800" dirty="0" smtClean="0"/>
              <a:t>1 </a:t>
            </a:r>
            <a:r>
              <a:rPr lang="nl-NL" sz="1800" dirty="0" err="1" smtClean="0"/>
              <a:t>ppm</a:t>
            </a:r>
            <a:r>
              <a:rPr lang="nl-NL" sz="1800" dirty="0" smtClean="0"/>
              <a:t> = 0,0001 %</a:t>
            </a:r>
          </a:p>
          <a:p>
            <a:pPr lvl="2"/>
            <a:r>
              <a:rPr lang="nl-NL" sz="1800" dirty="0" err="1" smtClean="0"/>
              <a:t>Vb</a:t>
            </a:r>
            <a:r>
              <a:rPr lang="nl-NL" sz="1800" dirty="0" smtClean="0"/>
              <a:t> 0,9 % fysiologische zoutoplossing = 9 gram zout + 991 gram water</a:t>
            </a:r>
          </a:p>
        </p:txBody>
      </p:sp>
    </p:spTree>
    <p:extLst>
      <p:ext uri="{BB962C8B-B14F-4D97-AF65-F5344CB8AC3E}">
        <p14:creationId xmlns:p14="http://schemas.microsoft.com/office/powerpoint/2010/main" val="37191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Diffusie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Verplaatsing van </a:t>
            </a:r>
            <a:r>
              <a:rPr lang="nl-NL" dirty="0" smtClean="0">
                <a:solidFill>
                  <a:srgbClr val="FF0000"/>
                </a:solidFill>
              </a:rPr>
              <a:t>een stof </a:t>
            </a:r>
            <a:r>
              <a:rPr lang="nl-NL" dirty="0" smtClean="0"/>
              <a:t>van een plaats met een </a:t>
            </a:r>
            <a:r>
              <a:rPr lang="nl-NL" dirty="0" smtClean="0">
                <a:solidFill>
                  <a:srgbClr val="FF0000"/>
                </a:solidFill>
              </a:rPr>
              <a:t>hoge concentratie </a:t>
            </a:r>
            <a:r>
              <a:rPr lang="nl-NL" dirty="0" smtClean="0"/>
              <a:t>naar een plaats met een </a:t>
            </a:r>
            <a:r>
              <a:rPr lang="nl-NL" dirty="0" smtClean="0">
                <a:solidFill>
                  <a:srgbClr val="FF0000"/>
                </a:solidFill>
              </a:rPr>
              <a:t>lage concentratie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Vindt plaats doordat moleculen van gassen en vloeistoffen bewegen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Geen energie </a:t>
            </a:r>
            <a:r>
              <a:rPr lang="nl-NL" dirty="0" smtClean="0">
                <a:solidFill>
                  <a:schemeClr val="tx1"/>
                </a:solidFill>
                <a:sym typeface="Wingdings"/>
              </a:rPr>
              <a:t> </a:t>
            </a:r>
            <a:r>
              <a:rPr lang="nl-NL" dirty="0" smtClean="0">
                <a:solidFill>
                  <a:schemeClr val="tx1"/>
                </a:solidFill>
              </a:rPr>
              <a:t>Passief transport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Diffusiesnelheid</a:t>
            </a:r>
          </a:p>
          <a:p>
            <a:pPr lvl="1"/>
            <a:r>
              <a:rPr lang="nl-NL" dirty="0" smtClean="0">
                <a:solidFill>
                  <a:schemeClr val="tx1"/>
                </a:solidFill>
              </a:rPr>
              <a:t>Temperatuur</a:t>
            </a:r>
          </a:p>
          <a:p>
            <a:pPr lvl="1"/>
            <a:r>
              <a:rPr lang="nl-NL" dirty="0" smtClean="0">
                <a:solidFill>
                  <a:schemeClr val="tx1"/>
                </a:solidFill>
              </a:rPr>
              <a:t>Medium</a:t>
            </a:r>
          </a:p>
          <a:p>
            <a:pPr lvl="1"/>
            <a:endParaRPr lang="nl-NL" dirty="0" smtClean="0">
              <a:solidFill>
                <a:schemeClr val="tx1"/>
              </a:solidFill>
            </a:endParaRPr>
          </a:p>
          <a:p>
            <a:pPr lvl="1"/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4592" y="4215739"/>
            <a:ext cx="6390786" cy="244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44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Osmose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219956"/>
          </a:xfrm>
        </p:spPr>
        <p:txBody>
          <a:bodyPr>
            <a:normAutofit/>
          </a:bodyPr>
          <a:lstStyle/>
          <a:p>
            <a:r>
              <a:rPr lang="nl-NL" dirty="0" smtClean="0"/>
              <a:t>Semipermeabel / selectief permeabel membraan; kleine moleculen kunnen er doorheen, grotere niet. </a:t>
            </a:r>
          </a:p>
          <a:p>
            <a:pPr lvl="1"/>
            <a:r>
              <a:rPr lang="nl-NL" dirty="0"/>
              <a:t>O</a:t>
            </a:r>
            <a:r>
              <a:rPr lang="nl-NL" baseline="-25000" dirty="0"/>
              <a:t>2</a:t>
            </a:r>
            <a:r>
              <a:rPr lang="nl-NL" dirty="0"/>
              <a:t> &amp; CO</a:t>
            </a:r>
            <a:r>
              <a:rPr lang="nl-NL" baseline="-25000" dirty="0"/>
              <a:t>2</a:t>
            </a:r>
            <a:r>
              <a:rPr lang="nl-NL" dirty="0"/>
              <a:t> door diffusie</a:t>
            </a:r>
          </a:p>
          <a:p>
            <a:pPr lvl="1"/>
            <a:r>
              <a:rPr lang="nl-NL" dirty="0"/>
              <a:t>H</a:t>
            </a:r>
            <a:r>
              <a:rPr lang="nl-NL" baseline="-25000" dirty="0"/>
              <a:t>2</a:t>
            </a:r>
            <a:r>
              <a:rPr lang="nl-NL" dirty="0"/>
              <a:t>O door de membraan (moeizaam door lipiden), door </a:t>
            </a:r>
            <a:r>
              <a:rPr lang="nl-NL" dirty="0" err="1" smtClean="0"/>
              <a:t>aquaporines</a:t>
            </a:r>
            <a:endParaRPr lang="nl-NL" dirty="0" smtClean="0"/>
          </a:p>
          <a:p>
            <a:pPr lvl="1"/>
            <a:r>
              <a:rPr lang="nl-NL" dirty="0" smtClean="0"/>
              <a:t>Glucose is te groot, dus door </a:t>
            </a:r>
            <a:r>
              <a:rPr lang="nl-NL" dirty="0" smtClean="0">
                <a:sym typeface="Wingdings"/>
              </a:rPr>
              <a:t>transporteiwitten</a:t>
            </a:r>
            <a:endParaRPr lang="nl-NL" dirty="0"/>
          </a:p>
          <a:p>
            <a:r>
              <a:rPr lang="nl-NL" dirty="0" smtClean="0"/>
              <a:t>Osmotische waarde = aantal opgeloste deeltjes per volume eenheid. </a:t>
            </a:r>
          </a:p>
          <a:p>
            <a:pPr lvl="1"/>
            <a:r>
              <a:rPr lang="nl-NL" dirty="0" smtClean="0"/>
              <a:t>meer deeltjes </a:t>
            </a:r>
            <a:r>
              <a:rPr lang="nl-NL" dirty="0" smtClean="0">
                <a:sym typeface="Wingdings"/>
              </a:rPr>
              <a:t> hogere osmotische waarde</a:t>
            </a:r>
          </a:p>
          <a:p>
            <a:pPr lvl="1"/>
            <a:r>
              <a:rPr lang="nl-NL" dirty="0" smtClean="0">
                <a:sym typeface="Wingdings"/>
              </a:rPr>
              <a:t>Let op </a:t>
            </a:r>
            <a:r>
              <a:rPr lang="nl-NL" dirty="0" err="1" smtClean="0">
                <a:sym typeface="Wingdings"/>
              </a:rPr>
              <a:t>NaCl</a:t>
            </a:r>
            <a:r>
              <a:rPr lang="nl-NL" dirty="0" smtClean="0">
                <a:sym typeface="Wingdings"/>
              </a:rPr>
              <a:t> valt in water uiteen in Na en Cl</a:t>
            </a:r>
          </a:p>
          <a:p>
            <a:r>
              <a:rPr lang="nl-NL" dirty="0"/>
              <a:t>Verplaatsing van </a:t>
            </a:r>
            <a:r>
              <a:rPr lang="nl-NL" dirty="0" smtClean="0">
                <a:solidFill>
                  <a:srgbClr val="FF0000"/>
                </a:solidFill>
              </a:rPr>
              <a:t>water </a:t>
            </a:r>
            <a:r>
              <a:rPr lang="nl-NL" dirty="0" smtClean="0"/>
              <a:t>van </a:t>
            </a:r>
            <a:r>
              <a:rPr lang="nl-NL" dirty="0"/>
              <a:t>een plaats met een </a:t>
            </a:r>
            <a:r>
              <a:rPr lang="nl-NL" dirty="0" smtClean="0">
                <a:solidFill>
                  <a:srgbClr val="FF0000"/>
                </a:solidFill>
              </a:rPr>
              <a:t>lage osmotische waarde </a:t>
            </a:r>
            <a:r>
              <a:rPr lang="nl-NL" dirty="0"/>
              <a:t>naar een plaats met een </a:t>
            </a:r>
            <a:r>
              <a:rPr lang="nl-NL" dirty="0" smtClean="0">
                <a:solidFill>
                  <a:srgbClr val="FF0000"/>
                </a:solidFill>
              </a:rPr>
              <a:t>hoge osmotische waarde </a:t>
            </a:r>
            <a:r>
              <a:rPr lang="nl-NL" dirty="0" smtClean="0">
                <a:solidFill>
                  <a:schemeClr val="tx1"/>
                </a:solidFill>
              </a:rPr>
              <a:t>door osmotische druk (aanzuigkracht).</a:t>
            </a:r>
          </a:p>
          <a:p>
            <a:endParaRPr lang="nl-NL" dirty="0">
              <a:solidFill>
                <a:schemeClr val="tx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1101614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k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480</TotalTime>
  <Words>505</Words>
  <Application>Microsoft Macintosh PowerPoint</Application>
  <PresentationFormat>Breedbeeld</PresentationFormat>
  <Paragraphs>106</Paragraphs>
  <Slides>13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Calibri</vt:lpstr>
      <vt:lpstr>Gill Sans MT</vt:lpstr>
      <vt:lpstr>Mangal</vt:lpstr>
      <vt:lpstr>Times New Roman</vt:lpstr>
      <vt:lpstr>Wingdings</vt:lpstr>
      <vt:lpstr>Arial</vt:lpstr>
      <vt:lpstr>Pakket</vt:lpstr>
      <vt:lpstr>Inleiding in de biologie</vt:lpstr>
      <vt:lpstr>Plantaardig / dierlijk</vt:lpstr>
      <vt:lpstr>Organellen</vt:lpstr>
      <vt:lpstr>PowerPoint-presentatie</vt:lpstr>
      <vt:lpstr>PowerPoint-presentatie</vt:lpstr>
      <vt:lpstr>PowerPoint-presentatie</vt:lpstr>
      <vt:lpstr>Transport door membranen</vt:lpstr>
      <vt:lpstr>Diffusie</vt:lpstr>
      <vt:lpstr>Osmose</vt:lpstr>
      <vt:lpstr>OSMOSE</vt:lpstr>
      <vt:lpstr>Passief transport</vt:lpstr>
      <vt:lpstr>Actief transport</vt:lpstr>
      <vt:lpstr>Blaasjes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Inleiding in de biologie</dc:title>
  <dc:creator>Bas Steenbergen</dc:creator>
  <cp:lastModifiedBy>Bas Steenbergen</cp:lastModifiedBy>
  <cp:revision>14</cp:revision>
  <dcterms:created xsi:type="dcterms:W3CDTF">2017-09-04T18:40:06Z</dcterms:created>
  <dcterms:modified xsi:type="dcterms:W3CDTF">2017-09-11T17:32:57Z</dcterms:modified>
</cp:coreProperties>
</file>