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1" r:id="rId4"/>
    <p:sldId id="263" r:id="rId5"/>
    <p:sldId id="262" r:id="rId6"/>
    <p:sldId id="258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59" r:id="rId15"/>
    <p:sldId id="273" r:id="rId16"/>
    <p:sldId id="276" r:id="rId17"/>
    <p:sldId id="274" r:id="rId18"/>
    <p:sldId id="275" r:id="rId19"/>
    <p:sldId id="260" r:id="rId20"/>
    <p:sldId id="277" r:id="rId21"/>
    <p:sldId id="278" r:id="rId22"/>
    <p:sldId id="282" r:id="rId23"/>
    <p:sldId id="279" r:id="rId24"/>
    <p:sldId id="280" r:id="rId25"/>
    <p:sldId id="281" r:id="rId26"/>
    <p:sldId id="264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CEFA5-7909-DC4F-8B84-E8B0124785B4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22BD0-D8E9-6C4B-98B7-9A2E732D02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9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55 / 0 / 8 / -9 / 9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22BD0-D8E9-6C4B-98B7-9A2E732D028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67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100-(4000:100x1500)=62,5%</a:t>
            </a:r>
            <a:r>
              <a:rPr lang="nl-NL" baseline="0" dirty="0"/>
              <a:t> / h = 1500 x 0,95^10 = 898 miljoen ton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22BD0-D8E9-6C4B-98B7-9A2E732D028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57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x = -2</a:t>
            </a:r>
          </a:p>
          <a:p>
            <a:r>
              <a:rPr lang="nl-NL" dirty="0"/>
              <a:t>x = 4 1/3</a:t>
            </a:r>
          </a:p>
          <a:p>
            <a:r>
              <a:rPr lang="nl-NL" dirty="0"/>
              <a:t>x = 2 v x = -2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22BD0-D8E9-6C4B-98B7-9A2E732D028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00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43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52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9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0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77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08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30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241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7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21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1855E6E-D768-DC44-BA52-BFEDCC06BC2C}" type="datetimeFigureOut">
              <a:rPr lang="nl-NL" smtClean="0"/>
              <a:t>09-01-19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3FDC94-4419-3C4A-9B29-A99BF3D17695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35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DKhTrW8bw" TargetMode="External"/><Relationship Id="rId2" Type="http://schemas.openxmlformats.org/officeDocument/2006/relationships/hyperlink" Target="https://www.geogebra.org/m/WrWRDFK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geeLkFlcr0" TargetMode="External"/><Relationship Id="rId4" Type="http://schemas.openxmlformats.org/officeDocument/2006/relationships/hyperlink" Target="https://www.youtube.com/watch?v=61GicgC-YU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9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image" Target="../media/image10.tiff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EXAMEN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Wat moet je weten / kennen / kunnen?!</a:t>
            </a:r>
          </a:p>
        </p:txBody>
      </p:sp>
    </p:spTree>
    <p:extLst>
      <p:ext uri="{BB962C8B-B14F-4D97-AF65-F5344CB8AC3E}">
        <p14:creationId xmlns:p14="http://schemas.microsoft.com/office/powerpoint/2010/main" val="62264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Machtsverband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Formule: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nl-NL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nl-NL" dirty="0"/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nl-NL" sz="2000" dirty="0"/>
              <a:t>	Let op: Negatieve waarden voor x altijd tussen haakjes!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Grafiek:</a:t>
            </a:r>
          </a:p>
          <a:p>
            <a:pPr marL="336550" lvl="1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nl-NL" dirty="0"/>
              <a:t>Even macht </a:t>
            </a:r>
            <a:r>
              <a:rPr lang="nl-NL" dirty="0">
                <a:sym typeface="Wingdings"/>
              </a:rPr>
              <a:t> parabool</a:t>
            </a:r>
          </a:p>
          <a:p>
            <a:pPr marL="336550" lvl="1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nl-NL" dirty="0">
                <a:sym typeface="Wingdings"/>
              </a:rPr>
              <a:t>Oneven macht  “slinger”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790" y="1731413"/>
            <a:ext cx="2007461" cy="12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Omgekeerd evenredig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Formule: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nl-NL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Grafiek: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Tabel:</a:t>
            </a:r>
          </a:p>
          <a:p>
            <a:pPr marL="349250" lvl="1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nl-NL" dirty="0"/>
              <a:t>Waarde bij x vermenigvuldigd met waarde bij y geeft steeds hetzelfde getal.</a:t>
            </a:r>
          </a:p>
          <a:p>
            <a:endParaRPr lang="nl-NL" dirty="0"/>
          </a:p>
        </p:txBody>
      </p:sp>
      <p:pic>
        <p:nvPicPr>
          <p:cNvPr id="4" name="Afbeelding 3" descr="omgekeerd evenredig.tiff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182" y="1191308"/>
            <a:ext cx="3739908" cy="28240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8051" y="1898634"/>
            <a:ext cx="850900" cy="1460500"/>
          </a:xfrm>
          <a:prstGeom prst="rect">
            <a:avLst/>
          </a:prstGeom>
        </p:spPr>
      </p:pic>
      <p:pic>
        <p:nvPicPr>
          <p:cNvPr id="6" name="Afbeelding 5" descr="omgekeer evenredig tabel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711" y="4622062"/>
            <a:ext cx="4276073" cy="10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Exponentieel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Formule: </a:t>
            </a:r>
            <a:r>
              <a:rPr lang="nl-NL" i="1" dirty="0"/>
              <a:t>h = b x </a:t>
            </a:r>
            <a:r>
              <a:rPr lang="nl-NL" i="1" dirty="0" err="1"/>
              <a:t>g</a:t>
            </a:r>
            <a:r>
              <a:rPr lang="nl-NL" i="1" baseline="30000" dirty="0" err="1"/>
              <a:t>t</a:t>
            </a:r>
            <a:endParaRPr lang="nl-NL" i="1" dirty="0"/>
          </a:p>
          <a:p>
            <a:pPr lvl="4"/>
            <a:r>
              <a:rPr lang="nl-NL" i="1" dirty="0"/>
              <a:t>b is beginhoeveelheid</a:t>
            </a:r>
          </a:p>
          <a:p>
            <a:pPr lvl="4"/>
            <a:r>
              <a:rPr lang="nl-NL" i="1" dirty="0"/>
              <a:t>g is groeifactor</a:t>
            </a:r>
          </a:p>
          <a:p>
            <a:pPr lvl="5"/>
            <a:r>
              <a:rPr lang="nl-NL" i="1" dirty="0"/>
              <a:t>Groeifactor groter dan 1 </a:t>
            </a:r>
            <a:r>
              <a:rPr lang="nl-NL" i="1" dirty="0">
                <a:sym typeface="Wingdings"/>
              </a:rPr>
              <a:t> stijgende lijn</a:t>
            </a:r>
          </a:p>
          <a:p>
            <a:pPr lvl="5"/>
            <a:r>
              <a:rPr lang="nl-NL" i="1" dirty="0">
                <a:sym typeface="Wingdings"/>
              </a:rPr>
              <a:t>Groeifactor tussen 0 en 1  dalende lijn</a:t>
            </a:r>
            <a:endParaRPr lang="nl-NL" i="1" dirty="0"/>
          </a:p>
          <a:p>
            <a:r>
              <a:rPr lang="nl-NL" i="1" dirty="0"/>
              <a:t>Tabel: </a:t>
            </a:r>
          </a:p>
          <a:p>
            <a:endParaRPr lang="nl-NL" i="1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0535" y="3530052"/>
            <a:ext cx="4671786" cy="29088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65" y="3574964"/>
            <a:ext cx="2538352" cy="28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Periodiek verband</a:t>
            </a:r>
          </a:p>
        </p:txBody>
      </p:sp>
      <p:pic>
        <p:nvPicPr>
          <p:cNvPr id="5" name="Tijdelijke aanduiding voor inhoud 4" descr="periodieke grafiek.tif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" r="-52"/>
          <a:stretch/>
        </p:blipFill>
        <p:spPr>
          <a:xfrm>
            <a:off x="1890611" y="1802577"/>
            <a:ext cx="8641546" cy="3185160"/>
          </a:xfrm>
        </p:spPr>
      </p:pic>
    </p:spTree>
    <p:extLst>
      <p:ext uri="{BB962C8B-B14F-4D97-AF65-F5344CB8AC3E}">
        <p14:creationId xmlns:p14="http://schemas.microsoft.com/office/powerpoint/2010/main" val="42081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nl-NL" dirty="0"/>
              <a:t>Som &amp; verschil formule / tabel / grafiek</a:t>
            </a:r>
          </a:p>
          <a:p>
            <a:pPr>
              <a:buFont typeface="Wingdings" charset="2"/>
              <a:buChar char="q"/>
            </a:pPr>
            <a:r>
              <a:rPr lang="nl-NL" dirty="0"/>
              <a:t>Vergelijkingen oplossen:</a:t>
            </a:r>
          </a:p>
          <a:p>
            <a:pPr lvl="1">
              <a:buFont typeface="Wingdings" charset="2"/>
              <a:buChar char="v"/>
            </a:pPr>
            <a:r>
              <a:rPr lang="nl-NL" sz="2000" dirty="0"/>
              <a:t>Weegschaal methode</a:t>
            </a:r>
          </a:p>
          <a:p>
            <a:pPr lvl="1">
              <a:buFont typeface="Wingdings" charset="2"/>
              <a:buChar char="v"/>
            </a:pPr>
            <a:r>
              <a:rPr lang="nl-NL" sz="2000" dirty="0"/>
              <a:t>Inklemmen </a:t>
            </a:r>
          </a:p>
        </p:txBody>
      </p:sp>
    </p:spTree>
    <p:extLst>
      <p:ext uri="{BB962C8B-B14F-4D97-AF65-F5344CB8AC3E}">
        <p14:creationId xmlns:p14="http://schemas.microsoft.com/office/powerpoint/2010/main" val="92383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Som / verschil - formule/tabel/grafiek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u="sng" dirty="0"/>
                  <a:t>Formule A</a:t>
                </a:r>
                <a:r>
                  <a:rPr lang="nl-NL" dirty="0"/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y</m:t>
                    </m:r>
                    <m:r>
                      <a:rPr lang="nl-NL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nl-NL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2</m:t>
                    </m:r>
                    <m:sSup>
                      <m:sSupPr>
                        <m:ctrlPr>
                          <a:rPr lang="nl-NL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nl-NL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+3</m:t>
                    </m:r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−4</m:t>
                    </m:r>
                  </m:oMath>
                </a14:m>
                <a:r>
                  <a:rPr lang="nl-NL" dirty="0">
                    <a:solidFill>
                      <a:srgbClr val="FF0000"/>
                    </a:solidFill>
                  </a:rPr>
                  <a:t>              </a:t>
                </a:r>
                <a:r>
                  <a:rPr lang="nl-NL" dirty="0"/>
                  <a:t>&amp;          </a:t>
                </a:r>
                <a:r>
                  <a:rPr lang="nl-NL" u="sng" dirty="0"/>
                  <a:t>Formule B</a:t>
                </a:r>
                <a:r>
                  <a:rPr lang="nl-NL" dirty="0"/>
                  <a:t>   y=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nl-NL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+2</m:t>
                    </m:r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nl-NL" i="1">
                        <a:solidFill>
                          <a:srgbClr val="FF0000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nl-NL" dirty="0">
                  <a:solidFill>
                    <a:srgbClr val="FF0000"/>
                  </a:solidFill>
                </a:endParaRPr>
              </a:p>
              <a:p>
                <a:r>
                  <a:rPr lang="nl-NL" dirty="0"/>
                  <a:t>Som formule</a:t>
                </a:r>
              </a:p>
              <a:p>
                <a:r>
                  <a:rPr lang="nl-NL" dirty="0"/>
                  <a:t>Verschil formule A </a:t>
                </a:r>
                <a:r>
                  <a:rPr lang="mr-IN" dirty="0"/>
                  <a:t>–</a:t>
                </a:r>
                <a:r>
                  <a:rPr lang="nl-NL" dirty="0"/>
                  <a:t> B</a:t>
                </a:r>
              </a:p>
              <a:p>
                <a:r>
                  <a:rPr lang="nl-NL" dirty="0"/>
                  <a:t>Verschil formule B </a:t>
                </a:r>
                <a:r>
                  <a:rPr lang="mr-IN" dirty="0"/>
                  <a:t>–</a:t>
                </a:r>
                <a:r>
                  <a:rPr lang="nl-NL" dirty="0"/>
                  <a:t> A</a:t>
                </a:r>
              </a:p>
              <a:p>
                <a:r>
                  <a:rPr lang="nl-NL" dirty="0"/>
                  <a:t>Somtabel</a:t>
                </a:r>
              </a:p>
              <a:p>
                <a:r>
                  <a:rPr lang="nl-NL" dirty="0"/>
                  <a:t>Verschiltabel A-B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13" t="-1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613863"/>
                  </p:ext>
                </p:extLst>
              </p:nvPr>
            </p:nvGraphicFramePr>
            <p:xfrm>
              <a:off x="4344895" y="4390212"/>
              <a:ext cx="7098553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68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73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7183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75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295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3712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nl-NL" i="1" smtClean="0"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nl-NL" i="1">
                                  <a:latin typeface="Cambria Math" charset="0"/>
                                </a:rPr>
                                <m:t>+3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nl-NL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i="1">
                                    <a:latin typeface="Cambria Math" charset="0"/>
                                  </a:rPr>
                                  <m:t>+2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+5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Verschil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-7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613863"/>
                  </p:ext>
                </p:extLst>
              </p:nvPr>
            </p:nvGraphicFramePr>
            <p:xfrm>
              <a:off x="4344895" y="4390212"/>
              <a:ext cx="7098553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6886"/>
                    <a:gridCol w="957386"/>
                    <a:gridCol w="971834"/>
                    <a:gridCol w="1075765"/>
                    <a:gridCol w="1129553"/>
                    <a:gridCol w="1237129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0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4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52" t="-108197" r="-31197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-4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18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136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52" t="-208197" r="-31197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8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20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29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Verschil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-9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-7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39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107</a:t>
                          </a:r>
                          <a:endParaRPr lang="nl-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/>
              <p:cNvSpPr txBox="1"/>
              <p:nvPr/>
            </p:nvSpPr>
            <p:spPr>
              <a:xfrm>
                <a:off x="4061013" y="2756647"/>
                <a:ext cx="3267634" cy="1495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𝑦</m:t>
                      </m:r>
                      <m:r>
                        <a:rPr lang="nl-NL" b="0" i="1" smtClean="0"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+5</m:t>
                      </m:r>
                      <m:r>
                        <a:rPr lang="nl-NL" i="1">
                          <a:latin typeface="Cambria Math" charset="0"/>
                        </a:rPr>
                        <m:t>𝑥</m:t>
                      </m:r>
                      <m:r>
                        <a:rPr lang="nl-NL" i="1">
                          <a:latin typeface="Cambria Math" charset="0"/>
                        </a:rPr>
                        <m:t>+1</m:t>
                      </m:r>
                    </m:oMath>
                  </m:oMathPara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𝑦</m:t>
                      </m:r>
                      <m:r>
                        <a:rPr lang="nl-NL" b="0" i="1" smtClean="0">
                          <a:latin typeface="Cambria Math" charset="0"/>
                        </a:rPr>
                        <m:t>=2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+</m:t>
                      </m:r>
                      <m:r>
                        <a:rPr lang="nl-NL" i="1">
                          <a:latin typeface="Cambria Math" charset="0"/>
                        </a:rPr>
                        <m:t>𝑥</m:t>
                      </m:r>
                      <m:r>
                        <a:rPr lang="nl-NL" i="1">
                          <a:latin typeface="Cambria Math" charset="0"/>
                        </a:rPr>
                        <m:t>−9</m:t>
                      </m:r>
                    </m:oMath>
                  </m:oMathPara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𝑦</m:t>
                      </m:r>
                      <m:r>
                        <a:rPr lang="nl-NL" b="0" i="1" smtClean="0">
                          <a:latin typeface="Cambria Math" charset="0"/>
                        </a:rPr>
                        <m:t>=−2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nl-NL" i="1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nl-NL" i="1">
                          <a:latin typeface="Cambria Math" charset="0"/>
                        </a:rPr>
                        <m:t>−</m:t>
                      </m:r>
                      <m:r>
                        <a:rPr lang="nl-NL" i="1">
                          <a:latin typeface="Cambria Math" charset="0"/>
                        </a:rPr>
                        <m:t>𝑥</m:t>
                      </m:r>
                      <m:r>
                        <a:rPr lang="nl-NL" i="1">
                          <a:latin typeface="Cambria Math" charset="0"/>
                        </a:rPr>
                        <m:t>+9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6" name="Tekstvak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13" y="2756647"/>
                <a:ext cx="3267634" cy="1495987"/>
              </a:xfrm>
              <a:prstGeom prst="rect">
                <a:avLst/>
              </a:prstGeom>
              <a:blipFill rotWithShape="0">
                <a:blip r:embed="rId4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8302880"/>
                  </p:ext>
                </p:extLst>
              </p:nvPr>
            </p:nvGraphicFramePr>
            <p:xfrm>
              <a:off x="4344894" y="2705684"/>
              <a:ext cx="7098553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688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73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7183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75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295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3712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nl-NL" i="1" smtClean="0"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l-NL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nl-NL" i="1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nl-NL" i="1">
                                  <a:latin typeface="Cambria Math" charset="0"/>
                                </a:rPr>
                                <m:t>+3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nl-NL" i="1">
                                  <a:latin typeface="Cambria Math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nl-NL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nl-NL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i="1">
                                    <a:latin typeface="Cambria Math" charset="0"/>
                                  </a:rPr>
                                  <m:t>+2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+5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Som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98302880"/>
                  </p:ext>
                </p:extLst>
              </p:nvPr>
            </p:nvGraphicFramePr>
            <p:xfrm>
              <a:off x="4344894" y="2705684"/>
              <a:ext cx="7098553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6886"/>
                    <a:gridCol w="957386"/>
                    <a:gridCol w="971834"/>
                    <a:gridCol w="1075765"/>
                    <a:gridCol w="1129553"/>
                    <a:gridCol w="1237129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0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4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52" t="-106452" r="-311972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-4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18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136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52" t="-209836" r="-31197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8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20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29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Som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31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79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165</a:t>
                          </a:r>
                          <a:endParaRPr lang="nl-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96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21529" cy="68414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84"/>
            <a:ext cx="12192000" cy="67876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19"/>
            <a:ext cx="12192000" cy="67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Vergelijkingen oplossen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charset="0"/>
                      </a:rPr>
                      <m:t>4</m:t>
                    </m:r>
                    <m:r>
                      <a:rPr lang="nl-NL" i="1" smtClean="0">
                        <a:latin typeface="Cambria Math" charset="0"/>
                      </a:rPr>
                      <m:t>𝑥</m:t>
                    </m:r>
                    <m:r>
                      <a:rPr lang="nl-NL" i="1" smtClean="0">
                        <a:latin typeface="Cambria Math" charset="0"/>
                      </a:rPr>
                      <m:t>+3=2</m:t>
                    </m:r>
                    <m:r>
                      <a:rPr lang="nl-NL" i="1" smtClean="0">
                        <a:latin typeface="Cambria Math" charset="0"/>
                      </a:rPr>
                      <m:t>𝑥</m:t>
                    </m:r>
                    <m:r>
                      <a:rPr lang="nl-NL" i="1" smtClean="0">
                        <a:latin typeface="Cambria Math" charset="0"/>
                      </a:rPr>
                      <m:t>−1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−2</m:t>
                    </m:r>
                    <m:r>
                      <a:rPr lang="nl-NL" i="1">
                        <a:latin typeface="Cambria Math" charset="0"/>
                      </a:rPr>
                      <m:t>𝑥</m:t>
                    </m:r>
                    <m:r>
                      <a:rPr lang="nl-NL" i="1">
                        <a:latin typeface="Cambria Math" charset="0"/>
                      </a:rPr>
                      <m:t>+5=−5</m:t>
                    </m:r>
                    <m:r>
                      <a:rPr lang="nl-NL" i="1">
                        <a:latin typeface="Cambria Math" charset="0"/>
                      </a:rPr>
                      <m:t>𝑥</m:t>
                    </m:r>
                    <m:r>
                      <a:rPr lang="nl-NL" i="1">
                        <a:latin typeface="Cambria Math" charset="0"/>
                      </a:rPr>
                      <m:t>+18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4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+3=19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3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+</m:t>
                    </m:r>
                    <m:r>
                      <a:rPr lang="nl-NL" b="0" i="1" smtClean="0">
                        <a:latin typeface="Cambria Math" charset="0"/>
                      </a:rPr>
                      <m:t>1</m:t>
                    </m:r>
                    <m:r>
                      <a:rPr lang="nl-NL" i="1">
                        <a:latin typeface="Cambria Math" charset="0"/>
                      </a:rPr>
                      <m:t>=2</m:t>
                    </m:r>
                    <m:r>
                      <a:rPr lang="nl-NL" i="1">
                        <a:latin typeface="Cambria Math" charset="0"/>
                      </a:rPr>
                      <m:t>𝑥</m:t>
                    </m:r>
                    <m:r>
                      <a:rPr lang="nl-NL" i="1">
                        <a:latin typeface="Cambria Math" charset="0"/>
                      </a:rPr>
                      <m:t>+3</m:t>
                    </m:r>
                  </m:oMath>
                </a14:m>
                <a:r>
                  <a:rPr lang="nl-NL" dirty="0"/>
                  <a:t> </a:t>
                </a:r>
                <a:r>
                  <a:rPr lang="nl-NL" dirty="0">
                    <a:sym typeface="Wingdings"/>
                  </a:rPr>
                  <a:t> inklemmen!</a:t>
                </a:r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54" t="-212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936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inklemmen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1024128" y="2286000"/>
                <a:ext cx="7634963" cy="402336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 smtClean="0">
                        <a:latin typeface="Cambria Math" charset="0"/>
                      </a:rPr>
                      <m:t>3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+</m:t>
                    </m:r>
                    <m:r>
                      <a:rPr lang="nl-NL" b="0" i="1" smtClean="0">
                        <a:latin typeface="Cambria Math" charset="0"/>
                      </a:rPr>
                      <m:t>1</m:t>
                    </m:r>
                    <m:r>
                      <a:rPr lang="nl-NL" i="1">
                        <a:latin typeface="Cambria Math" charset="0"/>
                      </a:rPr>
                      <m:t>=2</m:t>
                    </m:r>
                    <m:r>
                      <a:rPr lang="nl-NL" i="1">
                        <a:latin typeface="Cambria Math" charset="0"/>
                      </a:rPr>
                      <m:t>𝑥</m:t>
                    </m:r>
                    <m:r>
                      <a:rPr lang="nl-NL" i="1">
                        <a:latin typeface="Cambria Math" charset="0"/>
                      </a:rPr>
                      <m:t>+3 </m:t>
                    </m:r>
                  </m:oMath>
                </a14:m>
                <a:endParaRPr lang="nl-NL" dirty="0"/>
              </a:p>
              <a:p>
                <a:r>
                  <a:rPr lang="nl-NL" dirty="0"/>
                  <a:t>Bepaal de x-coördinaat van het rechtersnijpunt op 1 decimaal nauwkeurig..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8" y="2286000"/>
                <a:ext cx="7634963" cy="4023360"/>
              </a:xfrm>
              <a:blipFill rotWithShape="0">
                <a:blip r:embed="rId2"/>
                <a:stretch>
                  <a:fillRect l="-1597" t="-11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473710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 smtClean="0">
                                    <a:latin typeface="Cambria Math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nl-NL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nl-NL" b="0" i="1" smtClean="0"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+3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5473710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/>
                    <a:gridCol w="1274143"/>
                    <a:gridCol w="1274143"/>
                    <a:gridCol w="1274143"/>
                    <a:gridCol w="127414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957" t="-8197" r="-402392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1,4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957" t="-108197" r="-402392" b="-1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957" t="-119811" r="-40239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nl-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491" y="824527"/>
            <a:ext cx="2612572" cy="4917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099786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 smtClean="0">
                                    <a:latin typeface="Cambria Math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nl-NL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nl-NL" b="0" i="1" smtClean="0"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4,63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5,32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6,07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6,88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+3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6,3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7,4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8,5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099786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/>
                    <a:gridCol w="1274143"/>
                    <a:gridCol w="1274143"/>
                    <a:gridCol w="1274143"/>
                    <a:gridCol w="127414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957" t="-8197" r="-402392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1,4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957" t="-108197" r="-402392" b="-1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4,63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5,32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6,07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6,88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957" t="-119811" r="-40239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5,2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6,3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7,4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8,5</a:t>
                          </a:r>
                          <a:endParaRPr lang="nl-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791833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7414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1,4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 smtClean="0">
                                    <a:latin typeface="Cambria Math" charset="0"/>
                                  </a:rPr>
                                  <m:t>3</m:t>
                                </m:r>
                                <m:sSup>
                                  <m:sSupPr>
                                    <m:ctrlPr>
                                      <a:rPr lang="nl-NL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nl-NL" i="1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nl-NL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nl-NL" b="0" i="1" smtClean="0">
                                    <a:latin typeface="Cambria Math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4,63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5,32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>
                              <a:solidFill>
                                <a:srgbClr val="FF0000"/>
                              </a:solidFill>
                            </a:rPr>
                            <a:t>6,07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>
                              <a:solidFill>
                                <a:srgbClr val="FF0000"/>
                              </a:solidFill>
                            </a:rPr>
                            <a:t>6,88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i="1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nl-NL" i="1">
                                    <a:latin typeface="Cambria Math" charset="0"/>
                                  </a:rPr>
                                  <m:t>+3</m:t>
                                </m:r>
                              </m:oMath>
                            </m:oMathPara>
                          </a14:m>
                          <a:endParaRPr lang="nl-NL" dirty="0"/>
                        </a:p>
                        <a:p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>
                              <a:solidFill>
                                <a:srgbClr val="FF0000"/>
                              </a:solidFill>
                            </a:rPr>
                            <a:t>5,2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>
                              <a:solidFill>
                                <a:srgbClr val="FF0000"/>
                              </a:solidFill>
                            </a:rPr>
                            <a:t>5,4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5,6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/>
                            <a:t>5,8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5791833"/>
                  </p:ext>
                </p:extLst>
              </p:nvPr>
            </p:nvGraphicFramePr>
            <p:xfrm>
              <a:off x="1024128" y="3606800"/>
              <a:ext cx="6370715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4143"/>
                    <a:gridCol w="1274143"/>
                    <a:gridCol w="1274143"/>
                    <a:gridCol w="1274143"/>
                    <a:gridCol w="127414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57" t="-8197" r="-402392" b="-2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1,1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1,4</a:t>
                          </a:r>
                          <a:endParaRPr lang="nl-N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57" t="-108197" r="-402392" b="-1770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4,63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5,32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>
                              <a:solidFill>
                                <a:srgbClr val="FF0000"/>
                              </a:solidFill>
                            </a:rPr>
                            <a:t>6,07</a:t>
                          </a:r>
                          <a:endParaRPr lang="nl-NL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>
                              <a:solidFill>
                                <a:srgbClr val="FF0000"/>
                              </a:solidFill>
                            </a:rPr>
                            <a:t>6,88</a:t>
                          </a:r>
                          <a:endParaRPr lang="nl-NL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nl-NL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57" t="-119811" r="-402392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>
                              <a:solidFill>
                                <a:srgbClr val="FF0000"/>
                              </a:solidFill>
                            </a:rPr>
                            <a:t>5,2</a:t>
                          </a:r>
                          <a:endParaRPr lang="nl-NL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>
                              <a:solidFill>
                                <a:srgbClr val="FF0000"/>
                              </a:solidFill>
                            </a:rPr>
                            <a:t>5,4</a:t>
                          </a:r>
                          <a:endParaRPr lang="nl-NL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5,6</a:t>
                          </a:r>
                          <a:endParaRPr lang="nl-N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nl-NL" dirty="0" smtClean="0"/>
                            <a:t>5,8</a:t>
                          </a:r>
                          <a:endParaRPr lang="nl-N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kstvak 7"/>
          <p:cNvSpPr txBox="1"/>
          <p:nvPr/>
        </p:nvSpPr>
        <p:spPr>
          <a:xfrm>
            <a:off x="3717847" y="5187295"/>
            <a:ext cx="248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5,4-5,32 = 0,08</a:t>
            </a:r>
          </a:p>
          <a:p>
            <a:r>
              <a:rPr lang="nl-NL" dirty="0"/>
              <a:t>6,07-5,6=0,47</a:t>
            </a:r>
          </a:p>
          <a:p>
            <a:endParaRPr lang="nl-NL" dirty="0"/>
          </a:p>
          <a:p>
            <a:r>
              <a:rPr lang="nl-NL" dirty="0"/>
              <a:t>Dus, x=1,2</a:t>
            </a:r>
          </a:p>
        </p:txBody>
      </p:sp>
    </p:spTree>
    <p:extLst>
      <p:ext uri="{BB962C8B-B14F-4D97-AF65-F5344CB8AC3E}">
        <p14:creationId xmlns:p14="http://schemas.microsoft.com/office/powerpoint/2010/main" val="69027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Meetkunde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4128" y="1949824"/>
            <a:ext cx="9720073" cy="435953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nl-NL" dirty="0"/>
              <a:t>Hoeken: scherp / recht / stomp / gestrekt / vol</a:t>
            </a:r>
          </a:p>
          <a:p>
            <a:pPr>
              <a:buFont typeface="Wingdings" charset="2"/>
              <a:buChar char="q"/>
            </a:pPr>
            <a:r>
              <a:rPr lang="nl-NL" dirty="0"/>
              <a:t>Overstaande hoek</a:t>
            </a:r>
          </a:p>
          <a:p>
            <a:pPr>
              <a:buFont typeface="Wingdings" charset="2"/>
              <a:buChar char="q"/>
            </a:pPr>
            <a:r>
              <a:rPr lang="nl-NL" dirty="0">
                <a:hlinkClick r:id="rId2"/>
              </a:rPr>
              <a:t>Driehoek 180º </a:t>
            </a:r>
            <a:r>
              <a:rPr lang="nl-NL" dirty="0"/>
              <a:t>/ vierhoek 360º</a:t>
            </a:r>
          </a:p>
          <a:p>
            <a:pPr>
              <a:buFont typeface="Wingdings" charset="2"/>
              <a:buChar char="q"/>
            </a:pPr>
            <a:r>
              <a:rPr lang="nl-NL" dirty="0">
                <a:hlinkClick r:id="rId3"/>
              </a:rPr>
              <a:t>Deellijn</a:t>
            </a:r>
            <a:r>
              <a:rPr lang="nl-NL" dirty="0"/>
              <a:t> / </a:t>
            </a:r>
            <a:r>
              <a:rPr lang="nl-NL" dirty="0">
                <a:hlinkClick r:id="rId4"/>
              </a:rPr>
              <a:t>hoogtelijn</a:t>
            </a:r>
            <a:endParaRPr lang="nl-NL" dirty="0"/>
          </a:p>
          <a:p>
            <a:pPr>
              <a:buFont typeface="Wingdings" charset="2"/>
              <a:buChar char="q"/>
            </a:pPr>
            <a:r>
              <a:rPr lang="nl-NL" dirty="0"/>
              <a:t>F &amp; </a:t>
            </a:r>
            <a:r>
              <a:rPr lang="nl-NL" dirty="0" err="1"/>
              <a:t>Z</a:t>
            </a:r>
            <a:r>
              <a:rPr lang="nl-NL" dirty="0"/>
              <a:t> figuren</a:t>
            </a:r>
          </a:p>
          <a:p>
            <a:pPr>
              <a:buFont typeface="Wingdings" charset="2"/>
              <a:buChar char="q"/>
            </a:pPr>
            <a:r>
              <a:rPr lang="nl-NL" dirty="0">
                <a:hlinkClick r:id="rId5"/>
              </a:rPr>
              <a:t>Tekenen met Passer</a:t>
            </a:r>
            <a:endParaRPr lang="nl-NL" dirty="0"/>
          </a:p>
          <a:p>
            <a:pPr>
              <a:buFont typeface="Wingdings" charset="2"/>
              <a:buChar char="q"/>
            </a:pPr>
            <a:r>
              <a:rPr lang="nl-NL" dirty="0"/>
              <a:t>Gelijkvormigheid</a:t>
            </a:r>
          </a:p>
          <a:p>
            <a:pPr>
              <a:buFont typeface="Wingdings" charset="2"/>
              <a:buChar char="q"/>
            </a:pPr>
            <a:r>
              <a:rPr lang="nl-NL" dirty="0"/>
              <a:t>Pythagoras</a:t>
            </a:r>
          </a:p>
          <a:p>
            <a:pPr>
              <a:buFont typeface="Wingdings" charset="2"/>
              <a:buChar char="q"/>
            </a:pPr>
            <a:r>
              <a:rPr lang="nl-NL" dirty="0"/>
              <a:t>SOS CAS TOA</a:t>
            </a:r>
          </a:p>
          <a:p>
            <a:pPr>
              <a:buFont typeface="Wingdings" charset="2"/>
              <a:buChar char="q"/>
            </a:pPr>
            <a:r>
              <a:rPr lang="nl-NL" dirty="0"/>
              <a:t>Omtrek / oppervlakte / inhoud</a:t>
            </a:r>
          </a:p>
          <a:p>
            <a:pPr>
              <a:buFont typeface="Wingdings" charset="2"/>
              <a:buChar char="q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970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nl-NL" dirty="0">
                <a:hlinkClick r:id="" action="ppaction://hlinkshowjump?jump=nextslide"/>
              </a:rPr>
              <a:t>Rekenvolgorde</a:t>
            </a:r>
            <a:endParaRPr lang="nl-NL" dirty="0"/>
          </a:p>
          <a:p>
            <a:pPr>
              <a:buFont typeface="Wingdings" charset="2"/>
              <a:buChar char="q"/>
            </a:pPr>
            <a:r>
              <a:rPr lang="nl-NL" dirty="0"/>
              <a:t>Breuken</a:t>
            </a:r>
          </a:p>
          <a:p>
            <a:pPr>
              <a:buFont typeface="Wingdings" charset="2"/>
              <a:buChar char="q"/>
            </a:pPr>
            <a:r>
              <a:rPr lang="nl-NL" dirty="0"/>
              <a:t>Wortels</a:t>
            </a:r>
          </a:p>
          <a:p>
            <a:pPr>
              <a:buFont typeface="Wingdings" charset="2"/>
              <a:buChar char="q"/>
            </a:pPr>
            <a:r>
              <a:rPr lang="nl-NL" dirty="0">
                <a:hlinkClick r:id="rId2" action="ppaction://hlinksldjump"/>
              </a:rPr>
              <a:t>Percentages</a:t>
            </a:r>
            <a:endParaRPr lang="nl-NL" dirty="0"/>
          </a:p>
          <a:p>
            <a:pPr>
              <a:buFont typeface="Wingdings" charset="2"/>
              <a:buChar char="q"/>
            </a:pPr>
            <a:r>
              <a:rPr lang="nl-NL" dirty="0">
                <a:hlinkClick r:id="rId3" action="ppaction://hlinksldjump"/>
              </a:rPr>
              <a:t>Metrieke stelsel</a:t>
            </a:r>
            <a:r>
              <a:rPr lang="nl-NL" dirty="0"/>
              <a:t>: afstand / oppervlakte / inhoud / gewicht</a:t>
            </a:r>
          </a:p>
          <a:p>
            <a:pPr>
              <a:buFont typeface="Wingdings" charset="2"/>
              <a:buChar char="q"/>
            </a:pPr>
            <a:r>
              <a:rPr lang="nl-NL" dirty="0"/>
              <a:t>Tijd: 8,04 uur / 8.04 / 1.23.45,67 </a:t>
            </a:r>
          </a:p>
          <a:p>
            <a:pPr>
              <a:buFont typeface="Wingdings" charset="2"/>
              <a:buChar char="q"/>
            </a:pPr>
            <a:r>
              <a:rPr lang="nl-NL" dirty="0"/>
              <a:t>Snelheid </a:t>
            </a:r>
          </a:p>
          <a:p>
            <a:pPr>
              <a:buFont typeface="Wingdings" charset="2"/>
              <a:buChar char="q"/>
            </a:pPr>
            <a:r>
              <a:rPr lang="nl-NL" dirty="0"/>
              <a:t>Wetenschappelijke notatie</a:t>
            </a:r>
          </a:p>
          <a:p>
            <a:pPr>
              <a:buFont typeface="Wingdings" charset="2"/>
              <a:buChar char="q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6486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HOeken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" y="1728836"/>
            <a:ext cx="6849212" cy="46660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496" y="3693872"/>
            <a:ext cx="1897083" cy="27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8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 &amp; </a:t>
            </a:r>
            <a:r>
              <a:rPr lang="nl-NL" dirty="0" err="1"/>
              <a:t>Z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813" y="1964026"/>
            <a:ext cx="7585787" cy="36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20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C600A-097E-2440-97E4-6D902876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Eigenschappen van vierhoeken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F2E02CC-E485-604F-897E-FC045E582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915" y="1570564"/>
            <a:ext cx="8153289" cy="5090525"/>
          </a:xfrm>
        </p:spPr>
      </p:pic>
    </p:spTree>
    <p:extLst>
      <p:ext uri="{BB962C8B-B14F-4D97-AF65-F5344CB8AC3E}">
        <p14:creationId xmlns:p14="http://schemas.microsoft.com/office/powerpoint/2010/main" val="2392967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Gelijkvormigheid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clrChange>
              <a:clrFrom>
                <a:srgbClr val="DDEEFF"/>
              </a:clrFrom>
              <a:clrTo>
                <a:srgbClr val="DDE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881" y="2084832"/>
            <a:ext cx="5460967" cy="350580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468094" y="2303812"/>
            <a:ext cx="5438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l-NL" dirty="0"/>
              <a:t>Overeenkomstige hoeken zijn gelijk</a:t>
            </a:r>
          </a:p>
          <a:p>
            <a:pPr marL="285750" indent="-285750">
              <a:buFont typeface="Arial" charset="0"/>
              <a:buChar char="•"/>
            </a:pPr>
            <a:r>
              <a:rPr lang="nl-NL" dirty="0"/>
              <a:t>Overeenkomstige zijden met dezelfde factor vergroot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2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Pythagoras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35" y="1896403"/>
            <a:ext cx="8013040" cy="37428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108375" y="5450774"/>
            <a:ext cx="2517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LET OP!</a:t>
            </a:r>
          </a:p>
          <a:p>
            <a:r>
              <a:rPr lang="nl-NL" dirty="0">
                <a:solidFill>
                  <a:srgbClr val="FF0000"/>
                </a:solidFill>
              </a:rPr>
              <a:t>Schuine (=langste) zijde altijd onder in de tabel!!</a:t>
            </a:r>
          </a:p>
        </p:txBody>
      </p:sp>
    </p:spTree>
    <p:extLst>
      <p:ext uri="{BB962C8B-B14F-4D97-AF65-F5344CB8AC3E}">
        <p14:creationId xmlns:p14="http://schemas.microsoft.com/office/powerpoint/2010/main" val="238335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Sos</a:t>
            </a:r>
            <a:r>
              <a:rPr lang="nl-NL" dirty="0"/>
              <a:t> </a:t>
            </a:r>
            <a:r>
              <a:rPr lang="nl-NL" dirty="0" err="1"/>
              <a:t>cas</a:t>
            </a:r>
            <a:r>
              <a:rPr lang="nl-NL" dirty="0"/>
              <a:t> </a:t>
            </a:r>
            <a:r>
              <a:rPr lang="nl-NL" dirty="0" err="1"/>
              <a:t>toa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164" y="1486457"/>
            <a:ext cx="2759783" cy="2476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vak 2"/>
              <p:cNvSpPr txBox="1"/>
              <p:nvPr/>
            </p:nvSpPr>
            <p:spPr>
              <a:xfrm>
                <a:off x="6319983" y="2018501"/>
                <a:ext cx="2617597" cy="4106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solidFill>
                      <a:srgbClr val="FF0000"/>
                    </a:solidFill>
                  </a:rPr>
                  <a:t>LET OP NOTATIE!!</a:t>
                </a:r>
              </a:p>
              <a:p>
                <a:pPr algn="ctr"/>
                <a:endParaRPr lang="nl-NL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 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𝐾𝐿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𝐾𝑀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 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nl-NL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=35°</m:t>
                      </m:r>
                    </m:oMath>
                  </m:oMathPara>
                </a14:m>
                <a:endParaRPr lang="nl-NL" dirty="0"/>
              </a:p>
              <a:p>
                <a:pPr algn="ctr"/>
                <a:endParaRPr lang="nl-NL" dirty="0"/>
              </a:p>
              <a:p>
                <a:pPr algn="ctr"/>
                <a:endParaRPr lang="nl-NL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𝑐𝑜𝑠</m:t>
                      </m:r>
                      <m:r>
                        <a:rPr lang="nl-NL" i="1">
                          <a:latin typeface="Cambria Math" charset="0"/>
                        </a:rPr>
                        <m:t>∠</m:t>
                      </m:r>
                      <m:r>
                        <a:rPr lang="nl-NL" b="0" i="1" smtClean="0">
                          <a:latin typeface="Cambria Math" charset="0"/>
                        </a:rPr>
                        <m:t>𝐴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charset="0"/>
                            </a:rPr>
                            <m:t>𝐴𝐵</m:t>
                          </m:r>
                        </m:num>
                        <m:den>
                          <m:r>
                            <a:rPr lang="nl-NL" b="0" i="1" smtClean="0">
                              <a:latin typeface="Cambria Math" charset="0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charset="0"/>
                        </a:rPr>
                        <m:t>𝑐𝑜𝑠</m:t>
                      </m:r>
                      <m:r>
                        <a:rPr lang="nl-NL" i="1">
                          <a:latin typeface="Cambria Math" charset="0"/>
                        </a:rPr>
                        <m:t> </m:t>
                      </m:r>
                      <m:r>
                        <a:rPr lang="nl-NL" b="0" i="1" smtClean="0">
                          <a:latin typeface="Cambria Math" charset="0"/>
                        </a:rPr>
                        <m:t>26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charset="0"/>
                            </a:rPr>
                            <m:t>7</m:t>
                          </m:r>
                        </m:num>
                        <m:den>
                          <m:r>
                            <a:rPr lang="nl-NL" b="0" i="1" smtClean="0">
                              <a:latin typeface="Cambria Math" charset="0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lang="nl-NL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i="1">
                          <a:latin typeface="Cambria Math" charset="0"/>
                        </a:rPr>
                        <m:t>A</m:t>
                      </m:r>
                      <m:r>
                        <a:rPr lang="nl-NL" b="0" i="1" smtClean="0">
                          <a:latin typeface="Cambria Math" charset="0"/>
                        </a:rPr>
                        <m:t>𝐶</m:t>
                      </m:r>
                      <m:r>
                        <a:rPr lang="nl-NL" i="1">
                          <a:latin typeface="Cambria Math" charset="0"/>
                        </a:rPr>
                        <m:t>=</m:t>
                      </m:r>
                      <m:r>
                        <a:rPr lang="nl-NL" b="0" i="1" smtClean="0">
                          <a:latin typeface="Cambria Math" charset="0"/>
                        </a:rPr>
                        <m:t>7: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lang="nl-NL" b="0" i="1" smtClean="0">
                              <a:latin typeface="Cambria Math" charset="0"/>
                            </a:rPr>
                            <m:t>26=7,8</m:t>
                          </m:r>
                        </m:e>
                      </m:func>
                    </m:oMath>
                  </m:oMathPara>
                </a14:m>
                <a:endParaRPr lang="nl-NL" dirty="0"/>
              </a:p>
              <a:p>
                <a:pPr algn="ctr"/>
                <a:endParaRPr lang="nl-NL" dirty="0"/>
              </a:p>
            </p:txBody>
          </p:sp>
        </mc:Choice>
        <mc:Fallback xmlns="">
          <p:sp>
            <p:nvSpPr>
              <p:cNvPr id="3" name="Tekstvak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983" y="2018501"/>
                <a:ext cx="2617597" cy="4106445"/>
              </a:xfrm>
              <a:prstGeom prst="rect">
                <a:avLst/>
              </a:prstGeom>
              <a:blipFill rotWithShape="0">
                <a:blip r:embed="rId3"/>
                <a:stretch>
                  <a:fillRect t="-74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988" y="1268327"/>
            <a:ext cx="2038349" cy="26943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7580" y="4616251"/>
            <a:ext cx="2798370" cy="16371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128" y="3750825"/>
            <a:ext cx="4027819" cy="250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330" y="386228"/>
            <a:ext cx="6096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Rekenvolgorde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7+7×7−7÷7=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(6+6)×(6−6)÷6=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(4</m:t>
                        </m:r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−10)+</m:t>
                    </m:r>
                    <m:rad>
                      <m:radPr>
                        <m:degHide m:val="on"/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i="1">
                            <a:latin typeface="Cambria Math" charset="0"/>
                          </a:rPr>
                          <m:t>16</m:t>
                        </m:r>
                      </m:e>
                    </m:rad>
                    <m:r>
                      <a:rPr lang="nl-NL" i="1">
                        <a:latin typeface="Cambria Math" charset="0"/>
                      </a:rPr>
                      <m:t> ÷2=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r>
                      <a:rPr lang="nl-NL" i="1"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charset="0"/>
                          </a:rPr>
                          <m:t>3</m:t>
                        </m:r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=</m:t>
                    </m:r>
                  </m:oMath>
                </a14:m>
                <a:endParaRPr lang="nl-NL" dirty="0"/>
              </a:p>
              <a:p>
                <a:r>
                  <a:rPr lang="nl-NL" dirty="0"/>
                  <a:t> 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i="1">
                                <a:latin typeface="Cambria Math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nl-NL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charset="0"/>
                      </a:rPr>
                      <m:t>=</m:t>
                    </m:r>
                  </m:oMath>
                </a14:m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29" t="-181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72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percentages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78759"/>
            <a:ext cx="6118412" cy="62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28" y="551330"/>
            <a:ext cx="11279096" cy="56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9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nl-NL" dirty="0"/>
              <a:t>Lineair</a:t>
            </a:r>
          </a:p>
          <a:p>
            <a:pPr>
              <a:buFont typeface="Wingdings" charset="2"/>
              <a:buChar char="q"/>
            </a:pPr>
            <a:r>
              <a:rPr lang="nl-NL" dirty="0"/>
              <a:t>Kwadratisch</a:t>
            </a:r>
          </a:p>
          <a:p>
            <a:pPr>
              <a:buFont typeface="Wingdings" charset="2"/>
              <a:buChar char="q"/>
            </a:pPr>
            <a:r>
              <a:rPr lang="nl-NL" dirty="0"/>
              <a:t>Wortel</a:t>
            </a:r>
          </a:p>
          <a:p>
            <a:pPr>
              <a:buFont typeface="Wingdings" charset="2"/>
              <a:buChar char="q"/>
            </a:pPr>
            <a:r>
              <a:rPr lang="nl-NL" dirty="0"/>
              <a:t>Omgekeerd evenredig</a:t>
            </a:r>
          </a:p>
          <a:p>
            <a:pPr>
              <a:buFont typeface="Wingdings" charset="2"/>
              <a:buChar char="q"/>
            </a:pPr>
            <a:r>
              <a:rPr lang="nl-NL" dirty="0"/>
              <a:t>Periodiek</a:t>
            </a:r>
          </a:p>
          <a:p>
            <a:pPr>
              <a:buFont typeface="Wingdings" charset="2"/>
              <a:buChar char="q"/>
            </a:pPr>
            <a:r>
              <a:rPr lang="nl-NL" dirty="0"/>
              <a:t>Machtsverband</a:t>
            </a:r>
          </a:p>
          <a:p>
            <a:pPr>
              <a:buFont typeface="Wingdings" charset="2"/>
              <a:buChar char="q"/>
            </a:pPr>
            <a:r>
              <a:rPr lang="nl-NL" dirty="0"/>
              <a:t>Exponentieel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869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Lineair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Formule:</a:t>
            </a:r>
          </a:p>
          <a:p>
            <a:pPr marL="349250" lvl="1" indent="0">
              <a:lnSpc>
                <a:spcPct val="140000"/>
              </a:lnSpc>
              <a:spcBef>
                <a:spcPts val="0"/>
              </a:spcBef>
              <a:buNone/>
            </a:pPr>
            <a:endParaRPr lang="nl-NL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Grafiek: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Tabel:</a:t>
            </a:r>
          </a:p>
          <a:p>
            <a:pPr marL="349250" lvl="1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nl-NL" dirty="0"/>
              <a:t>toe/afname is constant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195741"/>
              </p:ext>
            </p:extLst>
          </p:nvPr>
        </p:nvGraphicFramePr>
        <p:xfrm>
          <a:off x="2532555" y="2161540"/>
          <a:ext cx="1780309" cy="508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Vergelijking" r:id="rId3" imgW="711200" imgH="203200" progId="Equation.3">
                  <p:embed/>
                </p:oleObj>
              </mc:Choice>
              <mc:Fallback>
                <p:oleObj name="Vergelijking" r:id="rId3" imgW="711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2555" y="2161540"/>
                        <a:ext cx="1780309" cy="508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332" y="1600202"/>
            <a:ext cx="4410075" cy="3819525"/>
          </a:xfrm>
          <a:prstGeom prst="rect">
            <a:avLst/>
          </a:prstGeom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952" y="4244457"/>
            <a:ext cx="2331720" cy="13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Kwadratisch 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Formule: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nl-NL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endParaRPr lang="nl-NL" dirty="0"/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Grafiek: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nl-NL" dirty="0"/>
              <a:t>Tabel: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691" y="1600201"/>
            <a:ext cx="4608512" cy="3902098"/>
          </a:xfrm>
          <a:prstGeom prst="rect">
            <a:avLst/>
          </a:prstGeom>
        </p:spPr>
      </p:pic>
      <p:pic>
        <p:nvPicPr>
          <p:cNvPr id="6" name="Afbeelding 5" descr="kwadratische tabel.tiff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D3DCED"/>
              </a:clrFrom>
              <a:clrTo>
                <a:srgbClr val="D3DC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407" y="4322169"/>
            <a:ext cx="3406284" cy="236026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389330"/>
              </p:ext>
            </p:extLst>
          </p:nvPr>
        </p:nvGraphicFramePr>
        <p:xfrm>
          <a:off x="2499369" y="2637706"/>
          <a:ext cx="1499256" cy="509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Vergelijking" r:id="rId5" imgW="673100" imgH="228600" progId="Equation.3">
                  <p:embed/>
                </p:oleObj>
              </mc:Choice>
              <mc:Fallback>
                <p:oleObj name="Vergelijking" r:id="rId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9369" y="2637706"/>
                        <a:ext cx="1499256" cy="509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523144"/>
              </p:ext>
            </p:extLst>
          </p:nvPr>
        </p:nvGraphicFramePr>
        <p:xfrm>
          <a:off x="2499369" y="2116295"/>
          <a:ext cx="1361458" cy="52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Vergelijking" r:id="rId7" imgW="596900" imgH="228600" progId="Equation.3">
                  <p:embed/>
                </p:oleObj>
              </mc:Choice>
              <mc:Fallback>
                <p:oleObj name="Vergelijking" r:id="rId7" imgW="596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9369" y="2116295"/>
                        <a:ext cx="1361458" cy="521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Afbeelding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3770" y="2116295"/>
            <a:ext cx="406400" cy="4064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3770" y="26377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5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Wortelverband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/>
              <a:t>Formule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l-NL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nl-NL" dirty="0" err="1"/>
              <a:t>Randpunt</a:t>
            </a:r>
            <a:r>
              <a:rPr lang="nl-NL" dirty="0"/>
              <a:t> berekenen: onder de wortel moet samen minimaal 0 zijn.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dirty="0"/>
              <a:t>	</a:t>
            </a:r>
            <a:r>
              <a:rPr lang="nl-NL" dirty="0" err="1"/>
              <a:t>Randpunt</a:t>
            </a:r>
            <a:r>
              <a:rPr lang="nl-NL" dirty="0"/>
              <a:t>: (1,5 ; 4)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480" y="3871760"/>
            <a:ext cx="5253096" cy="275054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550584"/>
              </p:ext>
            </p:extLst>
          </p:nvPr>
        </p:nvGraphicFramePr>
        <p:xfrm>
          <a:off x="2484716" y="2051323"/>
          <a:ext cx="2033321" cy="51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Vergelijking" r:id="rId4" imgW="952500" imgH="241300" progId="Equation.3">
                  <p:embed/>
                </p:oleObj>
              </mc:Choice>
              <mc:Fallback>
                <p:oleObj name="Vergelijking" r:id="rId4" imgW="95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4716" y="2051323"/>
                        <a:ext cx="2033321" cy="515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28996"/>
              </p:ext>
            </p:extLst>
          </p:nvPr>
        </p:nvGraphicFramePr>
        <p:xfrm>
          <a:off x="4958622" y="3027980"/>
          <a:ext cx="3805947" cy="40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Vergelijking" r:id="rId6" imgW="1803400" imgH="190500" progId="Equation.3">
                  <p:embed/>
                </p:oleObj>
              </mc:Choice>
              <mc:Fallback>
                <p:oleObj name="Vergelijking" r:id="rId6" imgW="1803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8622" y="3027980"/>
                        <a:ext cx="3805947" cy="402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2469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611</TotalTime>
  <Words>536</Words>
  <Application>Microsoft Macintosh PowerPoint</Application>
  <PresentationFormat>Breedbeeld</PresentationFormat>
  <Paragraphs>225</Paragraphs>
  <Slides>26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Tw Cen MT</vt:lpstr>
      <vt:lpstr>Tw Cen MT Condensed</vt:lpstr>
      <vt:lpstr>Wingdings</vt:lpstr>
      <vt:lpstr>Wingdings 3</vt:lpstr>
      <vt:lpstr>Integraal</vt:lpstr>
      <vt:lpstr>Vergelijking</vt:lpstr>
      <vt:lpstr>EXAMEN</vt:lpstr>
      <vt:lpstr>Rekenen</vt:lpstr>
      <vt:lpstr>Rekenvolgorde</vt:lpstr>
      <vt:lpstr>percentages</vt:lpstr>
      <vt:lpstr>PowerPoint-presentatie</vt:lpstr>
      <vt:lpstr>Verbanden</vt:lpstr>
      <vt:lpstr>Lineair verband</vt:lpstr>
      <vt:lpstr>Kwadratisch verband</vt:lpstr>
      <vt:lpstr>Wortelverband</vt:lpstr>
      <vt:lpstr>Machtsverband</vt:lpstr>
      <vt:lpstr>Omgekeerd evenredig verband</vt:lpstr>
      <vt:lpstr>Exponentieel verband</vt:lpstr>
      <vt:lpstr>Periodiek verband</vt:lpstr>
      <vt:lpstr>verbanden</vt:lpstr>
      <vt:lpstr>Som / verschil - formule/tabel/grafiek</vt:lpstr>
      <vt:lpstr>PowerPoint-presentatie</vt:lpstr>
      <vt:lpstr>Vergelijkingen oplossen</vt:lpstr>
      <vt:lpstr>inklemmen</vt:lpstr>
      <vt:lpstr>Meetkunde</vt:lpstr>
      <vt:lpstr>HOeken</vt:lpstr>
      <vt:lpstr>F &amp; Z</vt:lpstr>
      <vt:lpstr>Eigenschappen van vierhoeken</vt:lpstr>
      <vt:lpstr>Gelijkvormigheid</vt:lpstr>
      <vt:lpstr>Pythagoras</vt:lpstr>
      <vt:lpstr>Sos cas toa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EXAMEN</dc:title>
  <dc:creator>Bas Steenbergen</dc:creator>
  <cp:lastModifiedBy>Helen Steenbergen-Martens</cp:lastModifiedBy>
  <cp:revision>20</cp:revision>
  <dcterms:created xsi:type="dcterms:W3CDTF">2017-03-15T10:14:43Z</dcterms:created>
  <dcterms:modified xsi:type="dcterms:W3CDTF">2019-01-09T17:07:48Z</dcterms:modified>
</cp:coreProperties>
</file>