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61" r:id="rId4"/>
    <p:sldId id="263" r:id="rId5"/>
    <p:sldId id="262" r:id="rId6"/>
    <p:sldId id="258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59" r:id="rId15"/>
    <p:sldId id="273" r:id="rId16"/>
    <p:sldId id="276" r:id="rId17"/>
    <p:sldId id="274" r:id="rId18"/>
    <p:sldId id="275" r:id="rId19"/>
    <p:sldId id="260" r:id="rId20"/>
    <p:sldId id="277" r:id="rId21"/>
    <p:sldId id="278" r:id="rId22"/>
    <p:sldId id="282" r:id="rId23"/>
    <p:sldId id="279" r:id="rId24"/>
    <p:sldId id="280" r:id="rId25"/>
    <p:sldId id="281" r:id="rId26"/>
    <p:sldId id="264" r:id="rId2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D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9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CEFA5-7909-DC4F-8B84-E8B0124785B4}" type="datetimeFigureOut">
              <a:rPr lang="nl-NL" smtClean="0"/>
              <a:t>09-01-19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22BD0-D8E9-6C4B-98B7-9A2E732D028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798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55 / 0 / 8 / -9 / 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22BD0-D8E9-6C4B-98B7-9A2E732D028A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5678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100-(4000:100x1500)=62,5%</a:t>
            </a:r>
            <a:r>
              <a:rPr lang="nl-NL" baseline="0" dirty="0"/>
              <a:t> / h = 1500 x 0,95^10 = 898 miljoen ton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22BD0-D8E9-6C4B-98B7-9A2E732D028A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576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x = -2</a:t>
            </a:r>
          </a:p>
          <a:p>
            <a:r>
              <a:rPr lang="nl-NL" dirty="0"/>
              <a:t>x = 4 1/3</a:t>
            </a:r>
          </a:p>
          <a:p>
            <a:r>
              <a:rPr lang="nl-NL" dirty="0"/>
              <a:t>x = 2 v x = -2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22BD0-D8E9-6C4B-98B7-9A2E732D028A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8006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1855E6E-D768-DC44-BA52-BFEDCC06BC2C}" type="datetimeFigureOut">
              <a:rPr lang="nl-NL" smtClean="0"/>
              <a:t>09-01-19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DC94-4419-3C4A-9B29-A99BF3D17695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354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55E6E-D768-DC44-BA52-BFEDCC06BC2C}" type="datetimeFigureOut">
              <a:rPr lang="nl-NL" smtClean="0"/>
              <a:t>09-01-19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DC94-4419-3C4A-9B29-A99BF3D176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4437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55E6E-D768-DC44-BA52-BFEDCC06BC2C}" type="datetimeFigureOut">
              <a:rPr lang="nl-NL" smtClean="0"/>
              <a:t>09-01-19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DC94-4419-3C4A-9B29-A99BF3D17695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523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55E6E-D768-DC44-BA52-BFEDCC06BC2C}" type="datetimeFigureOut">
              <a:rPr lang="nl-NL" smtClean="0"/>
              <a:t>09-01-19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DC94-4419-3C4A-9B29-A99BF3D176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696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55E6E-D768-DC44-BA52-BFEDCC06BC2C}" type="datetimeFigureOut">
              <a:rPr lang="nl-NL" smtClean="0"/>
              <a:t>09-01-19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DC94-4419-3C4A-9B29-A99BF3D17695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6809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55E6E-D768-DC44-BA52-BFEDCC06BC2C}" type="datetimeFigureOut">
              <a:rPr lang="nl-NL" smtClean="0"/>
              <a:t>09-01-19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DC94-4419-3C4A-9B29-A99BF3D176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2779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55E6E-D768-DC44-BA52-BFEDCC06BC2C}" type="datetimeFigureOut">
              <a:rPr lang="nl-NL" smtClean="0"/>
              <a:t>09-01-19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DC94-4419-3C4A-9B29-A99BF3D176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7084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55E6E-D768-DC44-BA52-BFEDCC06BC2C}" type="datetimeFigureOut">
              <a:rPr lang="nl-NL" smtClean="0"/>
              <a:t>09-01-19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DC94-4419-3C4A-9B29-A99BF3D176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8303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55E6E-D768-DC44-BA52-BFEDCC06BC2C}" type="datetimeFigureOut">
              <a:rPr lang="nl-NL" smtClean="0"/>
              <a:t>09-01-19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DC94-4419-3C4A-9B29-A99BF3D176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324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55E6E-D768-DC44-BA52-BFEDCC06BC2C}" type="datetimeFigureOut">
              <a:rPr lang="nl-NL" smtClean="0"/>
              <a:t>09-01-19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DC94-4419-3C4A-9B29-A99BF3D176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473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55E6E-D768-DC44-BA52-BFEDCC06BC2C}" type="datetimeFigureOut">
              <a:rPr lang="nl-NL" smtClean="0"/>
              <a:t>09-01-19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DC94-4419-3C4A-9B29-A99BF3D17695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212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1855E6E-D768-DC44-BA52-BFEDCC06BC2C}" type="datetimeFigureOut">
              <a:rPr lang="nl-NL" smtClean="0"/>
              <a:t>09-01-19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E3FDC94-4419-3C4A-9B29-A99BF3D17695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35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6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ADKhTrW8bw" TargetMode="External"/><Relationship Id="rId2" Type="http://schemas.openxmlformats.org/officeDocument/2006/relationships/hyperlink" Target="https://www.geogebra.org/m/WrWRDFK9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NgeeLkFlcr0" TargetMode="External"/><Relationship Id="rId4" Type="http://schemas.openxmlformats.org/officeDocument/2006/relationships/hyperlink" Target="https://www.youtube.com/watch?v=61GicgC-YU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tiff"/><Relationship Id="rId5" Type="http://schemas.openxmlformats.org/officeDocument/2006/relationships/image" Target="../media/image35.tiff"/><Relationship Id="rId4" Type="http://schemas.openxmlformats.org/officeDocument/2006/relationships/image" Target="../media/image34.tif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9.JP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png"/><Relationship Id="rId4" Type="http://schemas.openxmlformats.org/officeDocument/2006/relationships/image" Target="../media/image10.tiff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3.e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EXAMEN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Wat moet je weten / kennen / kunnen?!</a:t>
            </a:r>
          </a:p>
        </p:txBody>
      </p:sp>
    </p:spTree>
    <p:extLst>
      <p:ext uri="{BB962C8B-B14F-4D97-AF65-F5344CB8AC3E}">
        <p14:creationId xmlns:p14="http://schemas.microsoft.com/office/powerpoint/2010/main" val="622640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Machtsverband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/>
              <a:t>Formule: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nl-NL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nl-NL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nl-NL" sz="2000" dirty="0"/>
              <a:t>	Let op: Negatieve waarden voor x altijd tussen haakjes!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/>
              <a:t>Grafiek:</a:t>
            </a:r>
          </a:p>
          <a:p>
            <a:pPr marL="336550" lvl="1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nl-NL" dirty="0"/>
              <a:t>Even macht </a:t>
            </a:r>
            <a:r>
              <a:rPr lang="nl-NL" dirty="0">
                <a:sym typeface="Wingdings"/>
              </a:rPr>
              <a:t> parabool</a:t>
            </a:r>
          </a:p>
          <a:p>
            <a:pPr marL="336550" lvl="1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nl-NL" dirty="0">
                <a:sym typeface="Wingdings"/>
              </a:rPr>
              <a:t>Oneven macht  “slinger”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7790" y="1731413"/>
            <a:ext cx="2007461" cy="126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20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Omgekeerd evenredig verband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/>
              <a:t>Formule: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nl-NL" dirty="0"/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/>
              <a:t>Grafiek: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/>
              <a:t>Tabel:</a:t>
            </a:r>
          </a:p>
          <a:p>
            <a:pPr marL="349250" lvl="1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nl-NL" dirty="0"/>
              <a:t>Waarde bij x vermenigvuldigd met waarde bij y geeft steeds hetzelfde getal.</a:t>
            </a:r>
          </a:p>
          <a:p>
            <a:endParaRPr lang="nl-NL" dirty="0"/>
          </a:p>
        </p:txBody>
      </p:sp>
      <p:pic>
        <p:nvPicPr>
          <p:cNvPr id="4" name="Afbeelding 3" descr="omgekeerd evenredig.tiff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4182" y="1191308"/>
            <a:ext cx="3739908" cy="282401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8051" y="1898634"/>
            <a:ext cx="850900" cy="1460500"/>
          </a:xfrm>
          <a:prstGeom prst="rect">
            <a:avLst/>
          </a:prstGeom>
        </p:spPr>
      </p:pic>
      <p:pic>
        <p:nvPicPr>
          <p:cNvPr id="6" name="Afbeelding 5" descr="omgekeer evenredig tabel.tiff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711" y="4622062"/>
            <a:ext cx="4276073" cy="109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22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Exponentieel verband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Formule: </a:t>
            </a:r>
            <a:r>
              <a:rPr lang="nl-NL" i="1" dirty="0"/>
              <a:t>h = b x </a:t>
            </a:r>
            <a:r>
              <a:rPr lang="nl-NL" i="1" dirty="0" err="1"/>
              <a:t>g</a:t>
            </a:r>
            <a:r>
              <a:rPr lang="nl-NL" i="1" baseline="30000" dirty="0" err="1"/>
              <a:t>t</a:t>
            </a:r>
            <a:endParaRPr lang="nl-NL" i="1" dirty="0"/>
          </a:p>
          <a:p>
            <a:pPr lvl="4"/>
            <a:r>
              <a:rPr lang="nl-NL" i="1" dirty="0"/>
              <a:t>b is beginhoeveelheid</a:t>
            </a:r>
          </a:p>
          <a:p>
            <a:pPr lvl="4"/>
            <a:r>
              <a:rPr lang="nl-NL" i="1" dirty="0"/>
              <a:t>g is groeifactor</a:t>
            </a:r>
          </a:p>
          <a:p>
            <a:pPr lvl="5"/>
            <a:r>
              <a:rPr lang="nl-NL" i="1" dirty="0"/>
              <a:t>Groeifactor groter dan 1 </a:t>
            </a:r>
            <a:r>
              <a:rPr lang="nl-NL" i="1" dirty="0">
                <a:sym typeface="Wingdings"/>
              </a:rPr>
              <a:t> stijgende lijn</a:t>
            </a:r>
          </a:p>
          <a:p>
            <a:pPr lvl="5"/>
            <a:r>
              <a:rPr lang="nl-NL" i="1" dirty="0">
                <a:sym typeface="Wingdings"/>
              </a:rPr>
              <a:t>Groeifactor tussen 0 en 1  dalende lijn</a:t>
            </a:r>
            <a:endParaRPr lang="nl-NL" i="1" dirty="0"/>
          </a:p>
          <a:p>
            <a:r>
              <a:rPr lang="nl-NL" i="1" dirty="0"/>
              <a:t>Tabel: </a:t>
            </a:r>
          </a:p>
          <a:p>
            <a:endParaRPr lang="nl-NL" i="1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90535" y="3530052"/>
            <a:ext cx="4671786" cy="290884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6665" y="3574964"/>
            <a:ext cx="2538352" cy="286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64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Periodiek verband</a:t>
            </a:r>
          </a:p>
        </p:txBody>
      </p:sp>
      <p:pic>
        <p:nvPicPr>
          <p:cNvPr id="5" name="Tijdelijke aanduiding voor inhoud 4" descr="periodieke grafiek.tiff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8" r="-52"/>
          <a:stretch/>
        </p:blipFill>
        <p:spPr>
          <a:xfrm>
            <a:off x="1890611" y="1802577"/>
            <a:ext cx="8641546" cy="3185160"/>
          </a:xfrm>
        </p:spPr>
      </p:pic>
    </p:spTree>
    <p:extLst>
      <p:ext uri="{BB962C8B-B14F-4D97-AF65-F5344CB8AC3E}">
        <p14:creationId xmlns:p14="http://schemas.microsoft.com/office/powerpoint/2010/main" val="420815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verbanden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q"/>
            </a:pPr>
            <a:r>
              <a:rPr lang="nl-NL" dirty="0"/>
              <a:t>Som &amp; verschil formule / tabel / grafiek</a:t>
            </a:r>
          </a:p>
          <a:p>
            <a:pPr>
              <a:buFont typeface="Wingdings" charset="2"/>
              <a:buChar char="q"/>
            </a:pPr>
            <a:r>
              <a:rPr lang="nl-NL" dirty="0"/>
              <a:t>Vergelijkingen oplossen:</a:t>
            </a:r>
          </a:p>
          <a:p>
            <a:pPr lvl="1">
              <a:buFont typeface="Wingdings" charset="2"/>
              <a:buChar char="v"/>
            </a:pPr>
            <a:r>
              <a:rPr lang="nl-NL" sz="2000" dirty="0"/>
              <a:t>Weegschaal methode</a:t>
            </a:r>
          </a:p>
          <a:p>
            <a:pPr lvl="1">
              <a:buFont typeface="Wingdings" charset="2"/>
              <a:buChar char="v"/>
            </a:pPr>
            <a:r>
              <a:rPr lang="nl-NL" sz="2000" dirty="0"/>
              <a:t>Inklemmen </a:t>
            </a:r>
          </a:p>
        </p:txBody>
      </p:sp>
    </p:spTree>
    <p:extLst>
      <p:ext uri="{BB962C8B-B14F-4D97-AF65-F5344CB8AC3E}">
        <p14:creationId xmlns:p14="http://schemas.microsoft.com/office/powerpoint/2010/main" val="923830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Som / verschil - formule/tabel/grafiek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nl-NL" u="sng" dirty="0"/>
                  <a:t>Formule A</a:t>
                </a:r>
                <a:r>
                  <a:rPr lang="nl-NL" dirty="0"/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b="0" i="0" smtClean="0">
                        <a:solidFill>
                          <a:srgbClr val="FF0000"/>
                        </a:solidFill>
                        <a:latin typeface="Cambria Math" charset="0"/>
                      </a:rPr>
                      <m:t>y</m:t>
                    </m:r>
                    <m:r>
                      <a:rPr lang="nl-NL" b="0" i="0" smtClean="0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nl-NL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2</m:t>
                    </m:r>
                    <m:sSup>
                      <m:sSupPr>
                        <m:ctrlPr>
                          <a:rPr lang="nl-NL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𝑥</m:t>
                        </m:r>
                      </m:e>
                      <m:sup>
                        <m:r>
                          <a:rPr lang="nl-NL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3</m:t>
                        </m:r>
                      </m:sup>
                    </m:sSup>
                    <m:r>
                      <a:rPr lang="nl-NL" i="1">
                        <a:solidFill>
                          <a:srgbClr val="FF0000"/>
                        </a:solidFill>
                        <a:latin typeface="Cambria Math" charset="0"/>
                      </a:rPr>
                      <m:t>+3</m:t>
                    </m:r>
                    <m:r>
                      <a:rPr lang="nl-NL" i="1">
                        <a:solidFill>
                          <a:srgbClr val="FF0000"/>
                        </a:solidFill>
                        <a:latin typeface="Cambria Math" charset="0"/>
                      </a:rPr>
                      <m:t>𝑥</m:t>
                    </m:r>
                    <m:r>
                      <a:rPr lang="nl-NL" i="1">
                        <a:solidFill>
                          <a:srgbClr val="FF0000"/>
                        </a:solidFill>
                        <a:latin typeface="Cambria Math" charset="0"/>
                      </a:rPr>
                      <m:t>−4</m:t>
                    </m:r>
                  </m:oMath>
                </a14:m>
                <a:r>
                  <a:rPr lang="nl-NL" dirty="0">
                    <a:solidFill>
                      <a:srgbClr val="FF0000"/>
                    </a:solidFill>
                  </a:rPr>
                  <a:t>              </a:t>
                </a:r>
                <a:r>
                  <a:rPr lang="nl-NL" dirty="0"/>
                  <a:t>&amp;          </a:t>
                </a:r>
                <a:r>
                  <a:rPr lang="nl-NL" u="sng" dirty="0"/>
                  <a:t>Formule B</a:t>
                </a:r>
                <a:r>
                  <a:rPr lang="nl-NL" dirty="0"/>
                  <a:t>   y=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l-NL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𝑥</m:t>
                        </m:r>
                      </m:e>
                      <m:sup>
                        <m:r>
                          <a:rPr lang="nl-NL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2</m:t>
                        </m:r>
                      </m:sup>
                    </m:sSup>
                    <m:r>
                      <a:rPr lang="nl-NL" i="1">
                        <a:solidFill>
                          <a:srgbClr val="FF0000"/>
                        </a:solidFill>
                        <a:latin typeface="Cambria Math" charset="0"/>
                      </a:rPr>
                      <m:t>+2</m:t>
                    </m:r>
                    <m:r>
                      <a:rPr lang="nl-NL" i="1">
                        <a:solidFill>
                          <a:srgbClr val="FF0000"/>
                        </a:solidFill>
                        <a:latin typeface="Cambria Math" charset="0"/>
                      </a:rPr>
                      <m:t>𝑥</m:t>
                    </m:r>
                    <m:r>
                      <a:rPr lang="nl-NL" i="1">
                        <a:solidFill>
                          <a:srgbClr val="FF0000"/>
                        </a:solidFill>
                        <a:latin typeface="Cambria Math" charset="0"/>
                      </a:rPr>
                      <m:t>+5</m:t>
                    </m:r>
                  </m:oMath>
                </a14:m>
                <a:endParaRPr lang="nl-NL" dirty="0">
                  <a:solidFill>
                    <a:srgbClr val="FF0000"/>
                  </a:solidFill>
                </a:endParaRPr>
              </a:p>
              <a:p>
                <a:r>
                  <a:rPr lang="nl-NL" dirty="0"/>
                  <a:t>Som formule</a:t>
                </a:r>
              </a:p>
              <a:p>
                <a:r>
                  <a:rPr lang="nl-NL" dirty="0"/>
                  <a:t>Verschil formule A </a:t>
                </a:r>
                <a:r>
                  <a:rPr lang="mr-IN" dirty="0"/>
                  <a:t>–</a:t>
                </a:r>
                <a:r>
                  <a:rPr lang="nl-NL" dirty="0"/>
                  <a:t> B</a:t>
                </a:r>
              </a:p>
              <a:p>
                <a:r>
                  <a:rPr lang="nl-NL" dirty="0"/>
                  <a:t>Verschil formule B </a:t>
                </a:r>
                <a:r>
                  <a:rPr lang="mr-IN" dirty="0"/>
                  <a:t>–</a:t>
                </a:r>
                <a:r>
                  <a:rPr lang="nl-NL" dirty="0"/>
                  <a:t> A</a:t>
                </a:r>
              </a:p>
              <a:p>
                <a:r>
                  <a:rPr lang="nl-NL" dirty="0"/>
                  <a:t>Somtabel</a:t>
                </a:r>
              </a:p>
              <a:p>
                <a:r>
                  <a:rPr lang="nl-NL" dirty="0"/>
                  <a:t>Verschiltabel A-B</a:t>
                </a:r>
              </a:p>
              <a:p>
                <a:endParaRPr lang="nl-NL" dirty="0"/>
              </a:p>
            </p:txBody>
          </p:sp>
        </mc:Choice>
        <mc:Fallback xmlns="">
          <p:sp>
            <p:nvSpPr>
              <p:cNvPr id="3" name="Tijdelijke aanduiding voor inhoud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13" t="-1667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el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96613863"/>
                  </p:ext>
                </p:extLst>
              </p:nvPr>
            </p:nvGraphicFramePr>
            <p:xfrm>
              <a:off x="4344895" y="4390212"/>
              <a:ext cx="7098553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2688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5738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7183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07576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129553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237129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nl-NL" i="1" smtClean="0">
                                  <a:latin typeface="Cambria Math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nl-NL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nl-NL" i="1">
                                      <a:latin typeface="Cambria Math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nl-NL" i="1">
                                      <a:latin typeface="Cambria Math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nl-NL" i="1">
                                  <a:latin typeface="Cambria Math" charset="0"/>
                                </a:rPr>
                                <m:t>+3</m:t>
                              </m:r>
                              <m:r>
                                <a:rPr lang="nl-NL" i="1">
                                  <a:latin typeface="Cambria Math" charset="0"/>
                                </a:rPr>
                                <m:t>𝑥</m:t>
                              </m:r>
                              <m:r>
                                <a:rPr lang="nl-NL" i="1">
                                  <a:latin typeface="Cambria Math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nl-NL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-4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59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136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nl-NL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l-NL" i="1">
                                        <a:latin typeface="Cambria Math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nl-NL" i="1">
                                        <a:latin typeface="Cambria Math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nl-NL" i="1">
                                    <a:latin typeface="Cambria Math" charset="0"/>
                                  </a:rPr>
                                  <m:t>+2</m:t>
                                </m:r>
                                <m:r>
                                  <a:rPr lang="nl-NL" i="1">
                                    <a:latin typeface="Cambria Math" charset="0"/>
                                  </a:rPr>
                                  <m:t>𝑥</m:t>
                                </m:r>
                                <m:r>
                                  <a:rPr lang="nl-NL" i="1">
                                    <a:latin typeface="Cambria Math" charset="0"/>
                                  </a:rPr>
                                  <m:t>+5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20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29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Verschil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-9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-7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107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el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96613863"/>
                  </p:ext>
                </p:extLst>
              </p:nvPr>
            </p:nvGraphicFramePr>
            <p:xfrm>
              <a:off x="4344895" y="4390212"/>
              <a:ext cx="7098553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26886"/>
                    <a:gridCol w="957386"/>
                    <a:gridCol w="971834"/>
                    <a:gridCol w="1075765"/>
                    <a:gridCol w="1129553"/>
                    <a:gridCol w="1237129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0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2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3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4</a:t>
                          </a:r>
                          <a:endParaRPr lang="nl-NL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52" t="-108197" r="-311972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-4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18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59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136</a:t>
                          </a:r>
                          <a:endParaRPr lang="nl-NL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52" t="-208197" r="-311972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5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8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13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20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29</a:t>
                          </a:r>
                          <a:endParaRPr lang="nl-NL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Verschil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-9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-7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5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39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107</a:t>
                          </a:r>
                          <a:endParaRPr lang="nl-NL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kstvak 5"/>
              <p:cNvSpPr txBox="1"/>
              <p:nvPr/>
            </p:nvSpPr>
            <p:spPr>
              <a:xfrm>
                <a:off x="4061013" y="2756647"/>
                <a:ext cx="3267634" cy="1495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charset="0"/>
                        </a:rPr>
                        <m:t>𝑦</m:t>
                      </m:r>
                      <m:r>
                        <a:rPr lang="nl-NL" b="0" i="1" smtClean="0">
                          <a:latin typeface="Cambria Math" charset="0"/>
                        </a:rPr>
                        <m:t>=2</m:t>
                      </m:r>
                      <m:sSup>
                        <m:sSupPr>
                          <m:ctrlPr>
                            <a:rPr lang="nl-NL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i="1">
                              <a:latin typeface="Cambria Math" charset="0"/>
                            </a:rPr>
                            <m:t>𝑥</m:t>
                          </m:r>
                        </m:e>
                        <m:sup>
                          <m:r>
                            <a:rPr lang="nl-NL" i="1">
                              <a:latin typeface="Cambria Math" charset="0"/>
                            </a:rPr>
                            <m:t>3</m:t>
                          </m:r>
                        </m:sup>
                      </m:sSup>
                      <m:r>
                        <a:rPr lang="nl-NL" i="1">
                          <a:latin typeface="Cambria Math" charset="0"/>
                        </a:rPr>
                        <m:t>+</m:t>
                      </m:r>
                      <m:sSup>
                        <m:sSupPr>
                          <m:ctrlPr>
                            <a:rPr lang="nl-NL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i="1">
                              <a:latin typeface="Cambria Math" charset="0"/>
                            </a:rPr>
                            <m:t>𝑥</m:t>
                          </m:r>
                        </m:e>
                        <m:sup>
                          <m:r>
                            <a:rPr lang="nl-NL" i="1">
                              <a:latin typeface="Cambria Math" charset="0"/>
                            </a:rPr>
                            <m:t>2</m:t>
                          </m:r>
                        </m:sup>
                      </m:sSup>
                      <m:r>
                        <a:rPr lang="nl-NL" i="1">
                          <a:latin typeface="Cambria Math" charset="0"/>
                        </a:rPr>
                        <m:t>+5</m:t>
                      </m:r>
                      <m:r>
                        <a:rPr lang="nl-NL" i="1">
                          <a:latin typeface="Cambria Math" charset="0"/>
                        </a:rPr>
                        <m:t>𝑥</m:t>
                      </m:r>
                      <m:r>
                        <a:rPr lang="nl-NL" i="1">
                          <a:latin typeface="Cambria Math" charset="0"/>
                        </a:rPr>
                        <m:t>+1</m:t>
                      </m:r>
                    </m:oMath>
                  </m:oMathPara>
                </a14:m>
                <a:endParaRPr lang="nl-NL" dirty="0"/>
              </a:p>
              <a:p>
                <a:r>
                  <a:rPr lang="nl-NL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charset="0"/>
                        </a:rPr>
                        <m:t>𝑦</m:t>
                      </m:r>
                      <m:r>
                        <a:rPr lang="nl-NL" b="0" i="1" smtClean="0">
                          <a:latin typeface="Cambria Math" charset="0"/>
                        </a:rPr>
                        <m:t>=2</m:t>
                      </m:r>
                      <m:sSup>
                        <m:sSupPr>
                          <m:ctrlPr>
                            <a:rPr lang="nl-NL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i="1">
                              <a:latin typeface="Cambria Math" charset="0"/>
                            </a:rPr>
                            <m:t>𝑥</m:t>
                          </m:r>
                        </m:e>
                        <m:sup>
                          <m:r>
                            <a:rPr lang="nl-NL" i="1">
                              <a:latin typeface="Cambria Math" charset="0"/>
                            </a:rPr>
                            <m:t>3</m:t>
                          </m:r>
                        </m:sup>
                      </m:sSup>
                      <m:r>
                        <a:rPr lang="nl-NL" i="1">
                          <a:latin typeface="Cambria Math" charset="0"/>
                        </a:rPr>
                        <m:t>−</m:t>
                      </m:r>
                      <m:sSup>
                        <m:sSupPr>
                          <m:ctrlPr>
                            <a:rPr lang="nl-NL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i="1">
                              <a:latin typeface="Cambria Math" charset="0"/>
                            </a:rPr>
                            <m:t>𝑥</m:t>
                          </m:r>
                        </m:e>
                        <m:sup>
                          <m:r>
                            <a:rPr lang="nl-NL" i="1">
                              <a:latin typeface="Cambria Math" charset="0"/>
                            </a:rPr>
                            <m:t>2</m:t>
                          </m:r>
                        </m:sup>
                      </m:sSup>
                      <m:r>
                        <a:rPr lang="nl-NL" i="1">
                          <a:latin typeface="Cambria Math" charset="0"/>
                        </a:rPr>
                        <m:t>+</m:t>
                      </m:r>
                      <m:r>
                        <a:rPr lang="nl-NL" i="1">
                          <a:latin typeface="Cambria Math" charset="0"/>
                        </a:rPr>
                        <m:t>𝑥</m:t>
                      </m:r>
                      <m:r>
                        <a:rPr lang="nl-NL" i="1">
                          <a:latin typeface="Cambria Math" charset="0"/>
                        </a:rPr>
                        <m:t>−9</m:t>
                      </m:r>
                    </m:oMath>
                  </m:oMathPara>
                </a14:m>
                <a:endParaRPr lang="nl-NL" dirty="0"/>
              </a:p>
              <a:p>
                <a:r>
                  <a:rPr lang="nl-NL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charset="0"/>
                        </a:rPr>
                        <m:t>𝑦</m:t>
                      </m:r>
                      <m:r>
                        <a:rPr lang="nl-NL" b="0" i="1" smtClean="0">
                          <a:latin typeface="Cambria Math" charset="0"/>
                        </a:rPr>
                        <m:t>=−2</m:t>
                      </m:r>
                      <m:sSup>
                        <m:sSupPr>
                          <m:ctrlPr>
                            <a:rPr lang="nl-NL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i="1">
                              <a:latin typeface="Cambria Math" charset="0"/>
                            </a:rPr>
                            <m:t>𝑥</m:t>
                          </m:r>
                        </m:e>
                        <m:sup>
                          <m:r>
                            <a:rPr lang="nl-NL" i="1">
                              <a:latin typeface="Cambria Math" charset="0"/>
                            </a:rPr>
                            <m:t>3</m:t>
                          </m:r>
                        </m:sup>
                      </m:sSup>
                      <m:r>
                        <a:rPr lang="nl-NL" i="1">
                          <a:latin typeface="Cambria Math" charset="0"/>
                        </a:rPr>
                        <m:t>+</m:t>
                      </m:r>
                      <m:sSup>
                        <m:sSupPr>
                          <m:ctrlPr>
                            <a:rPr lang="nl-NL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i="1">
                              <a:latin typeface="Cambria Math" charset="0"/>
                            </a:rPr>
                            <m:t>𝑥</m:t>
                          </m:r>
                        </m:e>
                        <m:sup>
                          <m:r>
                            <a:rPr lang="nl-NL" i="1">
                              <a:latin typeface="Cambria Math" charset="0"/>
                            </a:rPr>
                            <m:t>2</m:t>
                          </m:r>
                        </m:sup>
                      </m:sSup>
                      <m:r>
                        <a:rPr lang="nl-NL" i="1">
                          <a:latin typeface="Cambria Math" charset="0"/>
                        </a:rPr>
                        <m:t>−</m:t>
                      </m:r>
                      <m:r>
                        <a:rPr lang="nl-NL" i="1">
                          <a:latin typeface="Cambria Math" charset="0"/>
                        </a:rPr>
                        <m:t>𝑥</m:t>
                      </m:r>
                      <m:r>
                        <a:rPr lang="nl-NL" i="1">
                          <a:latin typeface="Cambria Math" charset="0"/>
                        </a:rPr>
                        <m:t>+9</m:t>
                      </m:r>
                    </m:oMath>
                  </m:oMathPara>
                </a14:m>
                <a:endParaRPr lang="nl-NL" dirty="0"/>
              </a:p>
            </p:txBody>
          </p:sp>
        </mc:Choice>
        <mc:Fallback xmlns="">
          <p:sp>
            <p:nvSpPr>
              <p:cNvPr id="6" name="Tekstvak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1013" y="2756647"/>
                <a:ext cx="3267634" cy="1495987"/>
              </a:xfrm>
              <a:prstGeom prst="rect">
                <a:avLst/>
              </a:prstGeom>
              <a:blipFill rotWithShape="0">
                <a:blip r:embed="rId4"/>
                <a:stretch>
                  <a:fillRect b="-81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el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98302880"/>
                  </p:ext>
                </p:extLst>
              </p:nvPr>
            </p:nvGraphicFramePr>
            <p:xfrm>
              <a:off x="4344894" y="2705684"/>
              <a:ext cx="7098553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2688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5738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7183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07576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129553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237129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nl-NL" i="1" smtClean="0">
                                  <a:latin typeface="Cambria Math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nl-NL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nl-NL" i="1">
                                      <a:latin typeface="Cambria Math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nl-NL" i="1">
                                      <a:latin typeface="Cambria Math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nl-NL" i="1">
                                  <a:latin typeface="Cambria Math" charset="0"/>
                                </a:rPr>
                                <m:t>+3</m:t>
                              </m:r>
                              <m:r>
                                <a:rPr lang="nl-NL" i="1">
                                  <a:latin typeface="Cambria Math" charset="0"/>
                                </a:rPr>
                                <m:t>𝑥</m:t>
                              </m:r>
                              <m:r>
                                <a:rPr lang="nl-NL" i="1">
                                  <a:latin typeface="Cambria Math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nl-NL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-4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59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136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nl-NL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l-NL" i="1">
                                        <a:latin typeface="Cambria Math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nl-NL" i="1">
                                        <a:latin typeface="Cambria Math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nl-NL" i="1">
                                    <a:latin typeface="Cambria Math" charset="0"/>
                                  </a:rPr>
                                  <m:t>+2</m:t>
                                </m:r>
                                <m:r>
                                  <a:rPr lang="nl-NL" i="1">
                                    <a:latin typeface="Cambria Math" charset="0"/>
                                  </a:rPr>
                                  <m:t>𝑥</m:t>
                                </m:r>
                                <m:r>
                                  <a:rPr lang="nl-NL" i="1">
                                    <a:latin typeface="Cambria Math" charset="0"/>
                                  </a:rPr>
                                  <m:t>+5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20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29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Som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31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165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el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98302880"/>
                  </p:ext>
                </p:extLst>
              </p:nvPr>
            </p:nvGraphicFramePr>
            <p:xfrm>
              <a:off x="4344894" y="2705684"/>
              <a:ext cx="7098553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26886"/>
                    <a:gridCol w="957386"/>
                    <a:gridCol w="971834"/>
                    <a:gridCol w="1075765"/>
                    <a:gridCol w="1129553"/>
                    <a:gridCol w="1237129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0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2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3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4</a:t>
                          </a:r>
                          <a:endParaRPr lang="nl-NL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352" t="-106452" r="-311972" b="-2193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-4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18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59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136</a:t>
                          </a:r>
                          <a:endParaRPr lang="nl-NL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352" t="-209836" r="-311972" b="-1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5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8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13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20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29</a:t>
                          </a:r>
                          <a:endParaRPr lang="nl-NL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Som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9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31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79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165</a:t>
                          </a:r>
                          <a:endParaRPr lang="nl-NL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965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221529" cy="684147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184"/>
            <a:ext cx="12192000" cy="678763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919"/>
            <a:ext cx="12192000" cy="678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4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Vergelijkingen oplossen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nl-NL" i="1" smtClean="0">
                        <a:latin typeface="Cambria Math" charset="0"/>
                      </a:rPr>
                      <m:t>4</m:t>
                    </m:r>
                    <m:r>
                      <a:rPr lang="nl-NL" i="1" smtClean="0">
                        <a:latin typeface="Cambria Math" charset="0"/>
                      </a:rPr>
                      <m:t>𝑥</m:t>
                    </m:r>
                    <m:r>
                      <a:rPr lang="nl-NL" i="1" smtClean="0">
                        <a:latin typeface="Cambria Math" charset="0"/>
                      </a:rPr>
                      <m:t>+3=2</m:t>
                    </m:r>
                    <m:r>
                      <a:rPr lang="nl-NL" i="1" smtClean="0">
                        <a:latin typeface="Cambria Math" charset="0"/>
                      </a:rPr>
                      <m:t>𝑥</m:t>
                    </m:r>
                    <m:r>
                      <a:rPr lang="nl-NL" i="1" smtClean="0">
                        <a:latin typeface="Cambria Math" charset="0"/>
                      </a:rPr>
                      <m:t>−1</m:t>
                    </m:r>
                  </m:oMath>
                </a14:m>
                <a:endParaRPr lang="nl-NL" dirty="0"/>
              </a:p>
              <a:p>
                <a:r>
                  <a:rPr lang="nl-NL" dirty="0"/>
                  <a:t> </a:t>
                </a:r>
              </a:p>
              <a:p>
                <a14:m>
                  <m:oMath xmlns:m="http://schemas.openxmlformats.org/officeDocument/2006/math">
                    <m:r>
                      <a:rPr lang="nl-NL" i="1">
                        <a:latin typeface="Cambria Math" charset="0"/>
                      </a:rPr>
                      <m:t>−2</m:t>
                    </m:r>
                    <m:r>
                      <a:rPr lang="nl-NL" i="1">
                        <a:latin typeface="Cambria Math" charset="0"/>
                      </a:rPr>
                      <m:t>𝑥</m:t>
                    </m:r>
                    <m:r>
                      <a:rPr lang="nl-NL" i="1">
                        <a:latin typeface="Cambria Math" charset="0"/>
                      </a:rPr>
                      <m:t>+5=−5</m:t>
                    </m:r>
                    <m:r>
                      <a:rPr lang="nl-NL" i="1">
                        <a:latin typeface="Cambria Math" charset="0"/>
                      </a:rPr>
                      <m:t>𝑥</m:t>
                    </m:r>
                    <m:r>
                      <a:rPr lang="nl-NL" i="1">
                        <a:latin typeface="Cambria Math" charset="0"/>
                      </a:rPr>
                      <m:t>+18</m:t>
                    </m:r>
                  </m:oMath>
                </a14:m>
                <a:endParaRPr lang="nl-NL" dirty="0"/>
              </a:p>
              <a:p>
                <a:r>
                  <a:rPr lang="nl-NL" dirty="0"/>
                  <a:t> </a:t>
                </a:r>
              </a:p>
              <a:p>
                <a14:m>
                  <m:oMath xmlns:m="http://schemas.openxmlformats.org/officeDocument/2006/math">
                    <m:r>
                      <a:rPr lang="nl-NL" i="1">
                        <a:latin typeface="Cambria Math" charset="0"/>
                      </a:rPr>
                      <m:t>4</m:t>
                    </m:r>
                    <m:sSup>
                      <m:sSupPr>
                        <m:ctrlPr>
                          <a:rPr lang="nl-N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i="1">
                            <a:latin typeface="Cambria Math" charset="0"/>
                          </a:rPr>
                          <m:t>𝑥</m:t>
                        </m:r>
                      </m:e>
                      <m:sup>
                        <m:r>
                          <a:rPr lang="nl-NL" i="1">
                            <a:latin typeface="Cambria Math" charset="0"/>
                          </a:rPr>
                          <m:t>2</m:t>
                        </m:r>
                      </m:sup>
                    </m:sSup>
                    <m:r>
                      <a:rPr lang="nl-NL" i="1">
                        <a:latin typeface="Cambria Math" charset="0"/>
                      </a:rPr>
                      <m:t>+3=19</m:t>
                    </m:r>
                  </m:oMath>
                </a14:m>
                <a:endParaRPr lang="nl-NL" dirty="0"/>
              </a:p>
              <a:p>
                <a:r>
                  <a:rPr lang="nl-NL" dirty="0"/>
                  <a:t> </a:t>
                </a:r>
              </a:p>
              <a:p>
                <a14:m>
                  <m:oMath xmlns:m="http://schemas.openxmlformats.org/officeDocument/2006/math">
                    <m:r>
                      <a:rPr lang="nl-NL" i="1">
                        <a:latin typeface="Cambria Math" charset="0"/>
                      </a:rPr>
                      <m:t>3</m:t>
                    </m:r>
                    <m:sSup>
                      <m:sSupPr>
                        <m:ctrlPr>
                          <a:rPr lang="nl-N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i="1">
                            <a:latin typeface="Cambria Math" charset="0"/>
                          </a:rPr>
                          <m:t>𝑥</m:t>
                        </m:r>
                      </m:e>
                      <m:sup>
                        <m:r>
                          <a:rPr lang="nl-NL" i="1">
                            <a:latin typeface="Cambria Math" charset="0"/>
                          </a:rPr>
                          <m:t>2</m:t>
                        </m:r>
                      </m:sup>
                    </m:sSup>
                    <m:r>
                      <a:rPr lang="nl-NL" i="1">
                        <a:latin typeface="Cambria Math" charset="0"/>
                      </a:rPr>
                      <m:t>+</m:t>
                    </m:r>
                    <m:r>
                      <a:rPr lang="nl-NL" b="0" i="1" smtClean="0">
                        <a:latin typeface="Cambria Math" charset="0"/>
                      </a:rPr>
                      <m:t>1</m:t>
                    </m:r>
                    <m:r>
                      <a:rPr lang="nl-NL" i="1">
                        <a:latin typeface="Cambria Math" charset="0"/>
                      </a:rPr>
                      <m:t>=2</m:t>
                    </m:r>
                    <m:r>
                      <a:rPr lang="nl-NL" i="1">
                        <a:latin typeface="Cambria Math" charset="0"/>
                      </a:rPr>
                      <m:t>𝑥</m:t>
                    </m:r>
                    <m:r>
                      <a:rPr lang="nl-NL" i="1">
                        <a:latin typeface="Cambria Math" charset="0"/>
                      </a:rPr>
                      <m:t>+3</m:t>
                    </m:r>
                  </m:oMath>
                </a14:m>
                <a:r>
                  <a:rPr lang="nl-NL" dirty="0"/>
                  <a:t> </a:t>
                </a:r>
                <a:r>
                  <a:rPr lang="nl-NL" dirty="0">
                    <a:sym typeface="Wingdings"/>
                  </a:rPr>
                  <a:t> inklemmen!</a:t>
                </a:r>
                <a:endParaRPr lang="nl-NL" dirty="0"/>
              </a:p>
              <a:p>
                <a:r>
                  <a:rPr lang="nl-NL" dirty="0"/>
                  <a:t> </a:t>
                </a:r>
              </a:p>
              <a:p>
                <a:endParaRPr lang="nl-NL" dirty="0"/>
              </a:p>
            </p:txBody>
          </p:sp>
        </mc:Choice>
        <mc:Fallback xmlns="">
          <p:sp>
            <p:nvSpPr>
              <p:cNvPr id="3" name="Tijdelijke aanduiding voor inhoud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254" t="-2121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6936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inklemmen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/>
              <p:cNvSpPr>
                <a:spLocks noGrp="1"/>
              </p:cNvSpPr>
              <p:nvPr>
                <p:ph idx="1"/>
              </p:nvPr>
            </p:nvSpPr>
            <p:spPr>
              <a:xfrm>
                <a:off x="1024128" y="2286000"/>
                <a:ext cx="7634963" cy="402336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nl-NL" i="1" smtClean="0">
                        <a:latin typeface="Cambria Math" charset="0"/>
                      </a:rPr>
                      <m:t>3</m:t>
                    </m:r>
                    <m:sSup>
                      <m:sSupPr>
                        <m:ctrlPr>
                          <a:rPr lang="nl-N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i="1">
                            <a:latin typeface="Cambria Math" charset="0"/>
                          </a:rPr>
                          <m:t>𝑥</m:t>
                        </m:r>
                      </m:e>
                      <m:sup>
                        <m:r>
                          <a:rPr lang="nl-NL" i="1">
                            <a:latin typeface="Cambria Math" charset="0"/>
                          </a:rPr>
                          <m:t>2</m:t>
                        </m:r>
                      </m:sup>
                    </m:sSup>
                    <m:r>
                      <a:rPr lang="nl-NL" i="1">
                        <a:latin typeface="Cambria Math" charset="0"/>
                      </a:rPr>
                      <m:t>+</m:t>
                    </m:r>
                    <m:r>
                      <a:rPr lang="nl-NL" b="0" i="1" smtClean="0">
                        <a:latin typeface="Cambria Math" charset="0"/>
                      </a:rPr>
                      <m:t>1</m:t>
                    </m:r>
                    <m:r>
                      <a:rPr lang="nl-NL" i="1">
                        <a:latin typeface="Cambria Math" charset="0"/>
                      </a:rPr>
                      <m:t>=2</m:t>
                    </m:r>
                    <m:r>
                      <a:rPr lang="nl-NL" i="1">
                        <a:latin typeface="Cambria Math" charset="0"/>
                      </a:rPr>
                      <m:t>𝑥</m:t>
                    </m:r>
                    <m:r>
                      <a:rPr lang="nl-NL" i="1">
                        <a:latin typeface="Cambria Math" charset="0"/>
                      </a:rPr>
                      <m:t>+3 </m:t>
                    </m:r>
                  </m:oMath>
                </a14:m>
                <a:endParaRPr lang="nl-NL" dirty="0"/>
              </a:p>
              <a:p>
                <a:r>
                  <a:rPr lang="nl-NL" dirty="0"/>
                  <a:t>Bepaal de x-coördinaat van het rechtersnijpunt op 1 decimaal nauwkeurig..</a:t>
                </a:r>
              </a:p>
              <a:p>
                <a:endParaRPr lang="nl-NL" dirty="0"/>
              </a:p>
            </p:txBody>
          </p:sp>
        </mc:Choice>
        <mc:Fallback xmlns="">
          <p:sp>
            <p:nvSpPr>
              <p:cNvPr id="3" name="Tijdelijke aanduiding voor inhoud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4128" y="2286000"/>
                <a:ext cx="7634963" cy="4023360"/>
              </a:xfrm>
              <a:blipFill rotWithShape="0">
                <a:blip r:embed="rId2"/>
                <a:stretch>
                  <a:fillRect l="-1597" t="-11667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el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5473710"/>
                  </p:ext>
                </p:extLst>
              </p:nvPr>
            </p:nvGraphicFramePr>
            <p:xfrm>
              <a:off x="1024128" y="3606800"/>
              <a:ext cx="6370715" cy="138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7414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7414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2741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7414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274143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i="1">
                                    <a:latin typeface="Cambria Math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1,1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1,2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1,3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1,4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i="1" smtClean="0">
                                    <a:latin typeface="Cambria Math" charset="0"/>
                                  </a:rPr>
                                  <m:t>3</m:t>
                                </m:r>
                                <m:sSup>
                                  <m:sSupPr>
                                    <m:ctrlPr>
                                      <a:rPr lang="nl-NL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l-NL" i="1">
                                        <a:latin typeface="Cambria Math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nl-NL" i="1">
                                        <a:latin typeface="Cambria Math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nl-NL" i="1">
                                    <a:latin typeface="Cambria Math" charset="0"/>
                                  </a:rPr>
                                  <m:t>+</m:t>
                                </m:r>
                                <m:r>
                                  <a:rPr lang="nl-NL" b="0" i="1" smtClean="0">
                                    <a:latin typeface="Cambria Math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nl-NL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i="1">
                                    <a:latin typeface="Cambria Math" charset="0"/>
                                  </a:rPr>
                                  <m:t>2</m:t>
                                </m:r>
                                <m:r>
                                  <a:rPr lang="nl-NL" i="1">
                                    <a:latin typeface="Cambria Math" charset="0"/>
                                  </a:rPr>
                                  <m:t>𝑥</m:t>
                                </m:r>
                                <m:r>
                                  <a:rPr lang="nl-NL" i="1">
                                    <a:latin typeface="Cambria Math" charset="0"/>
                                  </a:rPr>
                                  <m:t>+3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  <a:p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nl-NL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el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5473710"/>
                  </p:ext>
                </p:extLst>
              </p:nvPr>
            </p:nvGraphicFramePr>
            <p:xfrm>
              <a:off x="1024128" y="3606800"/>
              <a:ext cx="6370715" cy="138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74143"/>
                    <a:gridCol w="1274143"/>
                    <a:gridCol w="1274143"/>
                    <a:gridCol w="1274143"/>
                    <a:gridCol w="1274143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57" t="-8197" r="-402392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1,1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1,2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1,3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1,4</a:t>
                          </a:r>
                          <a:endParaRPr lang="nl-NL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57" t="-108197" r="-402392" b="-1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nl-NL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57" t="-119811" r="-402392" b="-18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nl-NL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1491" y="824527"/>
            <a:ext cx="2612572" cy="49171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el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94099786"/>
                  </p:ext>
                </p:extLst>
              </p:nvPr>
            </p:nvGraphicFramePr>
            <p:xfrm>
              <a:off x="1024128" y="3606800"/>
              <a:ext cx="6370715" cy="138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7414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7414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2741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7414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274143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i="1">
                                    <a:latin typeface="Cambria Math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1,1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1,2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1,3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1,4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i="1" smtClean="0">
                                    <a:latin typeface="Cambria Math" charset="0"/>
                                  </a:rPr>
                                  <m:t>3</m:t>
                                </m:r>
                                <m:sSup>
                                  <m:sSupPr>
                                    <m:ctrlPr>
                                      <a:rPr lang="nl-NL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l-NL" i="1">
                                        <a:latin typeface="Cambria Math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nl-NL" i="1">
                                        <a:latin typeface="Cambria Math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nl-NL" i="1">
                                    <a:latin typeface="Cambria Math" charset="0"/>
                                  </a:rPr>
                                  <m:t>+</m:t>
                                </m:r>
                                <m:r>
                                  <a:rPr lang="nl-NL" b="0" i="1" smtClean="0">
                                    <a:latin typeface="Cambria Math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4,63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5,32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6,07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6,88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i="1">
                                    <a:latin typeface="Cambria Math" charset="0"/>
                                  </a:rPr>
                                  <m:t>2</m:t>
                                </m:r>
                                <m:r>
                                  <a:rPr lang="nl-NL" i="1">
                                    <a:latin typeface="Cambria Math" charset="0"/>
                                  </a:rPr>
                                  <m:t>𝑥</m:t>
                                </m:r>
                                <m:r>
                                  <a:rPr lang="nl-NL" i="1">
                                    <a:latin typeface="Cambria Math" charset="0"/>
                                  </a:rPr>
                                  <m:t>+3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  <a:p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5,2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6,3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7,4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8,5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el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94099786"/>
                  </p:ext>
                </p:extLst>
              </p:nvPr>
            </p:nvGraphicFramePr>
            <p:xfrm>
              <a:off x="1024128" y="3606800"/>
              <a:ext cx="6370715" cy="138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74143"/>
                    <a:gridCol w="1274143"/>
                    <a:gridCol w="1274143"/>
                    <a:gridCol w="1274143"/>
                    <a:gridCol w="1274143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957" t="-8197" r="-402392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1,1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1,2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1,3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1,4</a:t>
                          </a:r>
                          <a:endParaRPr lang="nl-NL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957" t="-108197" r="-402392" b="-1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4,63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5,32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6,07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6,88</a:t>
                          </a:r>
                          <a:endParaRPr lang="nl-NL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957" t="-119811" r="-402392" b="-18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5,2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6,3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7,4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8,5</a:t>
                          </a:r>
                          <a:endParaRPr lang="nl-NL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el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5791833"/>
                  </p:ext>
                </p:extLst>
              </p:nvPr>
            </p:nvGraphicFramePr>
            <p:xfrm>
              <a:off x="1024128" y="3606800"/>
              <a:ext cx="6370715" cy="138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7414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7414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2741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7414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274143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i="1">
                                    <a:latin typeface="Cambria Math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1,1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1,2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1,3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1,4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i="1" smtClean="0">
                                    <a:latin typeface="Cambria Math" charset="0"/>
                                  </a:rPr>
                                  <m:t>3</m:t>
                                </m:r>
                                <m:sSup>
                                  <m:sSupPr>
                                    <m:ctrlPr>
                                      <a:rPr lang="nl-NL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l-NL" i="1">
                                        <a:latin typeface="Cambria Math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nl-NL" i="1">
                                        <a:latin typeface="Cambria Math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nl-NL" i="1">
                                    <a:latin typeface="Cambria Math" charset="0"/>
                                  </a:rPr>
                                  <m:t>+</m:t>
                                </m:r>
                                <m:r>
                                  <a:rPr lang="nl-NL" b="0" i="1" smtClean="0">
                                    <a:latin typeface="Cambria Math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4,63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5,32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>
                              <a:solidFill>
                                <a:srgbClr val="FF0000"/>
                              </a:solidFill>
                            </a:rPr>
                            <a:t>6,07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>
                              <a:solidFill>
                                <a:srgbClr val="FF0000"/>
                              </a:solidFill>
                            </a:rPr>
                            <a:t>6,88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i="1">
                                    <a:latin typeface="Cambria Math" charset="0"/>
                                  </a:rPr>
                                  <m:t>2</m:t>
                                </m:r>
                                <m:r>
                                  <a:rPr lang="nl-NL" i="1">
                                    <a:latin typeface="Cambria Math" charset="0"/>
                                  </a:rPr>
                                  <m:t>𝑥</m:t>
                                </m:r>
                                <m:r>
                                  <a:rPr lang="nl-NL" i="1">
                                    <a:latin typeface="Cambria Math" charset="0"/>
                                  </a:rPr>
                                  <m:t>+3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  <a:p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>
                              <a:solidFill>
                                <a:srgbClr val="FF0000"/>
                              </a:solidFill>
                            </a:rPr>
                            <a:t>5,2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>
                              <a:solidFill>
                                <a:srgbClr val="FF0000"/>
                              </a:solidFill>
                            </a:rPr>
                            <a:t>5,4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5,6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5,8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el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5791833"/>
                  </p:ext>
                </p:extLst>
              </p:nvPr>
            </p:nvGraphicFramePr>
            <p:xfrm>
              <a:off x="1024128" y="3606800"/>
              <a:ext cx="6370715" cy="138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74143"/>
                    <a:gridCol w="1274143"/>
                    <a:gridCol w="1274143"/>
                    <a:gridCol w="1274143"/>
                    <a:gridCol w="1274143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957" t="-8197" r="-402392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1,1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1,2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1,3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1,4</a:t>
                          </a:r>
                          <a:endParaRPr lang="nl-NL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957" t="-108197" r="-402392" b="-1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4,63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5,32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>
                              <a:solidFill>
                                <a:srgbClr val="FF0000"/>
                              </a:solidFill>
                            </a:rPr>
                            <a:t>6,07</a:t>
                          </a:r>
                          <a:endParaRPr lang="nl-NL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>
                              <a:solidFill>
                                <a:srgbClr val="FF0000"/>
                              </a:solidFill>
                            </a:rPr>
                            <a:t>6,88</a:t>
                          </a:r>
                          <a:endParaRPr lang="nl-NL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957" t="-119811" r="-402392" b="-18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>
                              <a:solidFill>
                                <a:srgbClr val="FF0000"/>
                              </a:solidFill>
                            </a:rPr>
                            <a:t>5,2</a:t>
                          </a:r>
                          <a:endParaRPr lang="nl-NL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>
                              <a:solidFill>
                                <a:srgbClr val="FF0000"/>
                              </a:solidFill>
                            </a:rPr>
                            <a:t>5,4</a:t>
                          </a:r>
                          <a:endParaRPr lang="nl-NL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5,6</a:t>
                          </a:r>
                          <a:endParaRPr lang="nl-NL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 smtClean="0"/>
                            <a:t>5,8</a:t>
                          </a:r>
                          <a:endParaRPr lang="nl-NL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8" name="Tekstvak 7"/>
          <p:cNvSpPr txBox="1"/>
          <p:nvPr/>
        </p:nvSpPr>
        <p:spPr>
          <a:xfrm>
            <a:off x="3717847" y="5187295"/>
            <a:ext cx="2481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5,4-5,32 = 0,08</a:t>
            </a:r>
          </a:p>
          <a:p>
            <a:r>
              <a:rPr lang="nl-NL" dirty="0"/>
              <a:t>6,07-5,6=0,47</a:t>
            </a:r>
          </a:p>
          <a:p>
            <a:endParaRPr lang="nl-NL" dirty="0"/>
          </a:p>
          <a:p>
            <a:r>
              <a:rPr lang="nl-NL" dirty="0"/>
              <a:t>Dus, x=1,2</a:t>
            </a:r>
          </a:p>
        </p:txBody>
      </p:sp>
    </p:spTree>
    <p:extLst>
      <p:ext uri="{BB962C8B-B14F-4D97-AF65-F5344CB8AC3E}">
        <p14:creationId xmlns:p14="http://schemas.microsoft.com/office/powerpoint/2010/main" val="69027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Meetkunde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24128" y="1949824"/>
            <a:ext cx="9720073" cy="435953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q"/>
            </a:pPr>
            <a:r>
              <a:rPr lang="nl-NL" dirty="0"/>
              <a:t>Hoeken: scherp / recht / stomp / gestrekt / vol</a:t>
            </a:r>
          </a:p>
          <a:p>
            <a:pPr>
              <a:buFont typeface="Wingdings" charset="2"/>
              <a:buChar char="q"/>
            </a:pPr>
            <a:r>
              <a:rPr lang="nl-NL" dirty="0"/>
              <a:t>Overstaande hoek</a:t>
            </a:r>
          </a:p>
          <a:p>
            <a:pPr>
              <a:buFont typeface="Wingdings" charset="2"/>
              <a:buChar char="q"/>
            </a:pPr>
            <a:r>
              <a:rPr lang="nl-NL" dirty="0">
                <a:hlinkClick r:id="rId2"/>
              </a:rPr>
              <a:t>Driehoek 180º </a:t>
            </a:r>
            <a:r>
              <a:rPr lang="nl-NL" dirty="0"/>
              <a:t>/ vierhoek 360º</a:t>
            </a:r>
          </a:p>
          <a:p>
            <a:pPr>
              <a:buFont typeface="Wingdings" charset="2"/>
              <a:buChar char="q"/>
            </a:pPr>
            <a:r>
              <a:rPr lang="nl-NL" dirty="0">
                <a:hlinkClick r:id="rId3"/>
              </a:rPr>
              <a:t>Deellijn</a:t>
            </a:r>
            <a:r>
              <a:rPr lang="nl-NL" dirty="0"/>
              <a:t> / </a:t>
            </a:r>
            <a:r>
              <a:rPr lang="nl-NL" dirty="0">
                <a:hlinkClick r:id="rId4"/>
              </a:rPr>
              <a:t>hoogtelijn</a:t>
            </a:r>
            <a:endParaRPr lang="nl-NL" dirty="0"/>
          </a:p>
          <a:p>
            <a:pPr>
              <a:buFont typeface="Wingdings" charset="2"/>
              <a:buChar char="q"/>
            </a:pPr>
            <a:r>
              <a:rPr lang="nl-NL" dirty="0"/>
              <a:t>F &amp; </a:t>
            </a:r>
            <a:r>
              <a:rPr lang="nl-NL" dirty="0" err="1"/>
              <a:t>Z</a:t>
            </a:r>
            <a:r>
              <a:rPr lang="nl-NL" dirty="0"/>
              <a:t> figuren</a:t>
            </a:r>
          </a:p>
          <a:p>
            <a:pPr>
              <a:buFont typeface="Wingdings" charset="2"/>
              <a:buChar char="q"/>
            </a:pPr>
            <a:r>
              <a:rPr lang="nl-NL" dirty="0">
                <a:hlinkClick r:id="rId5"/>
              </a:rPr>
              <a:t>Tekenen met Passer</a:t>
            </a:r>
            <a:endParaRPr lang="nl-NL" dirty="0"/>
          </a:p>
          <a:p>
            <a:pPr>
              <a:buFont typeface="Wingdings" charset="2"/>
              <a:buChar char="q"/>
            </a:pPr>
            <a:r>
              <a:rPr lang="nl-NL" dirty="0"/>
              <a:t>Gelijkvormigheid</a:t>
            </a:r>
          </a:p>
          <a:p>
            <a:pPr>
              <a:buFont typeface="Wingdings" charset="2"/>
              <a:buChar char="q"/>
            </a:pPr>
            <a:r>
              <a:rPr lang="nl-NL" dirty="0"/>
              <a:t>Pythagoras</a:t>
            </a:r>
          </a:p>
          <a:p>
            <a:pPr>
              <a:buFont typeface="Wingdings" charset="2"/>
              <a:buChar char="q"/>
            </a:pPr>
            <a:r>
              <a:rPr lang="nl-NL" dirty="0"/>
              <a:t>SOS CAS TOA</a:t>
            </a:r>
          </a:p>
          <a:p>
            <a:pPr>
              <a:buFont typeface="Wingdings" charset="2"/>
              <a:buChar char="q"/>
            </a:pPr>
            <a:r>
              <a:rPr lang="nl-NL" dirty="0"/>
              <a:t>Omtrek / oppervlakte / inhoud</a:t>
            </a:r>
          </a:p>
          <a:p>
            <a:pPr>
              <a:buFont typeface="Wingdings" charset="2"/>
              <a:buChar char="q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97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Rekenen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nl-NL" dirty="0">
                <a:hlinkClick r:id="" action="ppaction://hlinkshowjump?jump=nextslide"/>
              </a:rPr>
              <a:t>Rekenvolgorde</a:t>
            </a:r>
            <a:endParaRPr lang="nl-NL" dirty="0"/>
          </a:p>
          <a:p>
            <a:pPr>
              <a:buFont typeface="Wingdings" charset="2"/>
              <a:buChar char="q"/>
            </a:pPr>
            <a:r>
              <a:rPr lang="nl-NL" dirty="0"/>
              <a:t>Breuken</a:t>
            </a:r>
          </a:p>
          <a:p>
            <a:pPr>
              <a:buFont typeface="Wingdings" charset="2"/>
              <a:buChar char="q"/>
            </a:pPr>
            <a:r>
              <a:rPr lang="nl-NL" dirty="0"/>
              <a:t>Wortels</a:t>
            </a:r>
          </a:p>
          <a:p>
            <a:pPr>
              <a:buFont typeface="Wingdings" charset="2"/>
              <a:buChar char="q"/>
            </a:pPr>
            <a:r>
              <a:rPr lang="nl-NL" dirty="0">
                <a:hlinkClick r:id="rId2" action="ppaction://hlinksldjump"/>
              </a:rPr>
              <a:t>Percentages</a:t>
            </a:r>
            <a:endParaRPr lang="nl-NL" dirty="0"/>
          </a:p>
          <a:p>
            <a:pPr>
              <a:buFont typeface="Wingdings" charset="2"/>
              <a:buChar char="q"/>
            </a:pPr>
            <a:r>
              <a:rPr lang="nl-NL" dirty="0">
                <a:hlinkClick r:id="rId3" action="ppaction://hlinksldjump"/>
              </a:rPr>
              <a:t>Metrieke stelsel</a:t>
            </a:r>
            <a:r>
              <a:rPr lang="nl-NL" dirty="0"/>
              <a:t>: afstand / oppervlakte / inhoud / gewicht</a:t>
            </a:r>
          </a:p>
          <a:p>
            <a:pPr>
              <a:buFont typeface="Wingdings" charset="2"/>
              <a:buChar char="q"/>
            </a:pPr>
            <a:r>
              <a:rPr lang="nl-NL" dirty="0"/>
              <a:t>Tijd: 8,04 uur / 8.04 / 1.23.45,67 </a:t>
            </a:r>
          </a:p>
          <a:p>
            <a:pPr>
              <a:buFont typeface="Wingdings" charset="2"/>
              <a:buChar char="q"/>
            </a:pPr>
            <a:r>
              <a:rPr lang="nl-NL" dirty="0"/>
              <a:t>Snelheid </a:t>
            </a:r>
          </a:p>
          <a:p>
            <a:pPr>
              <a:buFont typeface="Wingdings" charset="2"/>
              <a:buChar char="q"/>
            </a:pPr>
            <a:r>
              <a:rPr lang="nl-NL" dirty="0"/>
              <a:t>Wetenschappelijke notatie</a:t>
            </a:r>
          </a:p>
          <a:p>
            <a:pPr>
              <a:buFont typeface="Wingdings" charset="2"/>
              <a:buChar char="q"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86486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HOeken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128" y="1728836"/>
            <a:ext cx="6849212" cy="46660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1496" y="3693872"/>
            <a:ext cx="1897083" cy="27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82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 &amp; </a:t>
            </a:r>
            <a:r>
              <a:rPr lang="nl-NL" dirty="0" err="1"/>
              <a:t>Z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3813" y="1964026"/>
            <a:ext cx="7585787" cy="363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920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4C600A-097E-2440-97E4-6D9028766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Eigenschappen van vierhoeken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F2E02CC-E485-604F-897E-FC045E582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9915" y="1570564"/>
            <a:ext cx="8153289" cy="5090525"/>
          </a:xfrm>
        </p:spPr>
      </p:pic>
    </p:spTree>
    <p:extLst>
      <p:ext uri="{BB962C8B-B14F-4D97-AF65-F5344CB8AC3E}">
        <p14:creationId xmlns:p14="http://schemas.microsoft.com/office/powerpoint/2010/main" val="23929671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Gelijkvormigheid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clrChange>
              <a:clrFrom>
                <a:srgbClr val="DDEEFF"/>
              </a:clrFrom>
              <a:clrTo>
                <a:srgbClr val="DDE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881" y="2084832"/>
            <a:ext cx="5460967" cy="3505806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6468094" y="2303812"/>
            <a:ext cx="54388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nl-NL" dirty="0"/>
              <a:t>Overeenkomstige hoeken zijn gelijk</a:t>
            </a:r>
          </a:p>
          <a:p>
            <a:pPr marL="285750" indent="-285750">
              <a:buFont typeface="Arial" charset="0"/>
              <a:buChar char="•"/>
            </a:pPr>
            <a:r>
              <a:rPr lang="nl-NL" dirty="0"/>
              <a:t>Overeenkomstige zijden met dezelfde factor vergroot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2524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Pythagoras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35" y="1896403"/>
            <a:ext cx="8013040" cy="3742800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9108375" y="5450774"/>
            <a:ext cx="2517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LET OP!</a:t>
            </a:r>
          </a:p>
          <a:p>
            <a:r>
              <a:rPr lang="nl-NL" dirty="0">
                <a:solidFill>
                  <a:srgbClr val="FF0000"/>
                </a:solidFill>
              </a:rPr>
              <a:t>Schuine (=langste) zijde altijd onder in de tabel!!</a:t>
            </a:r>
          </a:p>
        </p:txBody>
      </p:sp>
    </p:spTree>
    <p:extLst>
      <p:ext uri="{BB962C8B-B14F-4D97-AF65-F5344CB8AC3E}">
        <p14:creationId xmlns:p14="http://schemas.microsoft.com/office/powerpoint/2010/main" val="2383359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Sos</a:t>
            </a:r>
            <a:r>
              <a:rPr lang="nl-NL" dirty="0"/>
              <a:t> </a:t>
            </a:r>
            <a:r>
              <a:rPr lang="nl-NL" dirty="0" err="1"/>
              <a:t>cas</a:t>
            </a:r>
            <a:r>
              <a:rPr lang="nl-NL" dirty="0"/>
              <a:t> </a:t>
            </a:r>
            <a:r>
              <a:rPr lang="nl-NL" dirty="0" err="1"/>
              <a:t>toa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2164" y="1486457"/>
            <a:ext cx="2759783" cy="24762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kstvak 2"/>
              <p:cNvSpPr txBox="1"/>
              <p:nvPr/>
            </p:nvSpPr>
            <p:spPr>
              <a:xfrm>
                <a:off x="6319983" y="2018501"/>
                <a:ext cx="2617597" cy="4106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dirty="0">
                    <a:solidFill>
                      <a:srgbClr val="FF0000"/>
                    </a:solidFill>
                  </a:rPr>
                  <a:t>LET OP NOTATIE!!</a:t>
                </a:r>
              </a:p>
              <a:p>
                <a:pPr algn="ctr"/>
                <a:endParaRPr lang="nl-NL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>
                          <a:latin typeface="Cambria Math" panose="02040503050406030204" pitchFamily="18" charset="0"/>
                        </a:rPr>
                        <m:t>𝑡𝑎𝑛</m:t>
                      </m:r>
                      <m:r>
                        <a:rPr lang="nl-NL" i="1">
                          <a:latin typeface="Cambria Math" panose="02040503050406030204" pitchFamily="18" charset="0"/>
                        </a:rPr>
                        <m:t> ∠</m:t>
                      </m:r>
                      <m:r>
                        <a:rPr lang="nl-NL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nl-NL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l-NL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𝐾𝐿</m:t>
                          </m:r>
                        </m:num>
                        <m:den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𝐾𝑀</m:t>
                          </m:r>
                        </m:den>
                      </m:f>
                    </m:oMath>
                  </m:oMathPara>
                </a14:m>
                <a:endParaRPr lang="nl-NL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>
                          <a:latin typeface="Cambria Math" panose="02040503050406030204" pitchFamily="18" charset="0"/>
                        </a:rPr>
                        <m:t>𝑡𝑎𝑛</m:t>
                      </m:r>
                      <m:r>
                        <a:rPr lang="nl-NL" i="1">
                          <a:latin typeface="Cambria Math" panose="02040503050406030204" pitchFamily="18" charset="0"/>
                        </a:rPr>
                        <m:t> ∠</m:t>
                      </m:r>
                      <m:r>
                        <a:rPr lang="nl-NL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nl-NL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l-NL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17</m:t>
                          </m:r>
                        </m:den>
                      </m:f>
                    </m:oMath>
                  </m:oMathPara>
                </a14:m>
                <a:endParaRPr lang="nl-NL" i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nl-NL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nl-NL" i="1">
                          <a:latin typeface="Cambria Math" panose="02040503050406030204" pitchFamily="18" charset="0"/>
                        </a:rPr>
                        <m:t>=35°</m:t>
                      </m:r>
                    </m:oMath>
                  </m:oMathPara>
                </a14:m>
                <a:endParaRPr lang="nl-NL" dirty="0"/>
              </a:p>
              <a:p>
                <a:pPr algn="ctr"/>
                <a:endParaRPr lang="nl-NL" dirty="0"/>
              </a:p>
              <a:p>
                <a:pPr algn="ctr"/>
                <a:endParaRPr lang="nl-NL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>
                          <a:latin typeface="Cambria Math" charset="0"/>
                        </a:rPr>
                        <m:t> </m:t>
                      </m:r>
                      <m:r>
                        <a:rPr lang="nl-NL" b="0" i="1" smtClean="0">
                          <a:latin typeface="Cambria Math" charset="0"/>
                        </a:rPr>
                        <m:t>𝑐𝑜𝑠</m:t>
                      </m:r>
                      <m:r>
                        <a:rPr lang="nl-NL" i="1">
                          <a:latin typeface="Cambria Math" charset="0"/>
                        </a:rPr>
                        <m:t>∠</m:t>
                      </m:r>
                      <m:r>
                        <a:rPr lang="nl-NL" b="0" i="1" smtClean="0">
                          <a:latin typeface="Cambria Math" charset="0"/>
                        </a:rPr>
                        <m:t>𝐴</m:t>
                      </m:r>
                      <m:r>
                        <a:rPr lang="nl-NL" i="1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nl-NL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b="0" i="1" smtClean="0">
                              <a:latin typeface="Cambria Math" charset="0"/>
                            </a:rPr>
                            <m:t>𝐴𝐵</m:t>
                          </m:r>
                        </m:num>
                        <m:den>
                          <m:r>
                            <a:rPr lang="nl-NL" b="0" i="1" smtClean="0">
                              <a:latin typeface="Cambria Math" charset="0"/>
                            </a:rPr>
                            <m:t>𝐴𝐶</m:t>
                          </m:r>
                        </m:den>
                      </m:f>
                    </m:oMath>
                  </m:oMathPara>
                </a14:m>
                <a:endParaRPr lang="nl-NL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charset="0"/>
                        </a:rPr>
                        <m:t>𝑐𝑜𝑠</m:t>
                      </m:r>
                      <m:r>
                        <a:rPr lang="nl-NL" i="1">
                          <a:latin typeface="Cambria Math" charset="0"/>
                        </a:rPr>
                        <m:t> </m:t>
                      </m:r>
                      <m:r>
                        <a:rPr lang="nl-NL" b="0" i="1" smtClean="0">
                          <a:latin typeface="Cambria Math" charset="0"/>
                        </a:rPr>
                        <m:t>26</m:t>
                      </m:r>
                      <m:r>
                        <a:rPr lang="nl-NL" i="1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nl-NL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b="0" i="1" smtClean="0">
                              <a:latin typeface="Cambria Math" charset="0"/>
                            </a:rPr>
                            <m:t>7</m:t>
                          </m:r>
                        </m:num>
                        <m:den>
                          <m:r>
                            <a:rPr lang="nl-NL" b="0" i="1" smtClean="0">
                              <a:latin typeface="Cambria Math" charset="0"/>
                            </a:rPr>
                            <m:t>𝐴𝐶</m:t>
                          </m:r>
                        </m:den>
                      </m:f>
                    </m:oMath>
                  </m:oMathPara>
                </a14:m>
                <a:endParaRPr lang="nl-NL" i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i="1">
                          <a:latin typeface="Cambria Math" charset="0"/>
                        </a:rPr>
                        <m:t>A</m:t>
                      </m:r>
                      <m:r>
                        <a:rPr lang="nl-NL" b="0" i="1" smtClean="0">
                          <a:latin typeface="Cambria Math" charset="0"/>
                        </a:rPr>
                        <m:t>𝐶</m:t>
                      </m:r>
                      <m:r>
                        <a:rPr lang="nl-NL" i="1">
                          <a:latin typeface="Cambria Math" charset="0"/>
                        </a:rPr>
                        <m:t>=</m:t>
                      </m:r>
                      <m:r>
                        <a:rPr lang="nl-NL" b="0" i="1" smtClean="0">
                          <a:latin typeface="Cambria Math" charset="0"/>
                        </a:rPr>
                        <m:t>7:</m:t>
                      </m:r>
                      <m:func>
                        <m:funcPr>
                          <m:ctrlPr>
                            <a:rPr lang="nl-NL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nl-NL" b="0" i="0" smtClean="0">
                              <a:latin typeface="Cambria Math" charset="0"/>
                            </a:rPr>
                            <m:t>cos</m:t>
                          </m:r>
                        </m:fName>
                        <m:e>
                          <m:r>
                            <a:rPr lang="nl-NL" b="0" i="1" smtClean="0">
                              <a:latin typeface="Cambria Math" charset="0"/>
                            </a:rPr>
                            <m:t>26=7,8</m:t>
                          </m:r>
                        </m:e>
                      </m:func>
                    </m:oMath>
                  </m:oMathPara>
                </a14:m>
                <a:endParaRPr lang="nl-NL" dirty="0"/>
              </a:p>
              <a:p>
                <a:pPr algn="ctr"/>
                <a:endParaRPr lang="nl-NL" dirty="0"/>
              </a:p>
            </p:txBody>
          </p:sp>
        </mc:Choice>
        <mc:Fallback xmlns="">
          <p:sp>
            <p:nvSpPr>
              <p:cNvPr id="3" name="Tekstvak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9983" y="2018501"/>
                <a:ext cx="2617597" cy="4106445"/>
              </a:xfrm>
              <a:prstGeom prst="rect">
                <a:avLst/>
              </a:prstGeom>
              <a:blipFill rotWithShape="0">
                <a:blip r:embed="rId3"/>
                <a:stretch>
                  <a:fillRect t="-742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Afbeelding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3988" y="1268327"/>
            <a:ext cx="2038349" cy="269433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7580" y="4616251"/>
            <a:ext cx="2798370" cy="163715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4128" y="3750825"/>
            <a:ext cx="4027819" cy="250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77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5330" y="386228"/>
            <a:ext cx="6096000" cy="626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295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Rekenvolgorde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nl-NL" i="1">
                        <a:latin typeface="Cambria Math" charset="0"/>
                      </a:rPr>
                      <m:t>7+7×7−7÷7=</m:t>
                    </m:r>
                  </m:oMath>
                </a14:m>
                <a:endParaRPr lang="nl-NL" dirty="0"/>
              </a:p>
              <a:p>
                <a:r>
                  <a:rPr lang="nl-NL" dirty="0"/>
                  <a:t> </a:t>
                </a:r>
              </a:p>
              <a:p>
                <a14:m>
                  <m:oMath xmlns:m="http://schemas.openxmlformats.org/officeDocument/2006/math">
                    <m:r>
                      <a:rPr lang="nl-NL" i="1">
                        <a:latin typeface="Cambria Math" charset="0"/>
                      </a:rPr>
                      <m:t>(6+6)×(6−6)÷6=</m:t>
                    </m:r>
                  </m:oMath>
                </a14:m>
                <a:endParaRPr lang="nl-NL" dirty="0"/>
              </a:p>
              <a:p>
                <a:r>
                  <a:rPr lang="nl-NL" dirty="0"/>
                  <a:t> 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nl-N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i="1">
                            <a:latin typeface="Cambria Math" charset="0"/>
                          </a:rPr>
                          <m:t>(4</m:t>
                        </m:r>
                      </m:e>
                      <m:sup>
                        <m:r>
                          <a:rPr lang="nl-NL" i="1">
                            <a:latin typeface="Cambria Math" charset="0"/>
                          </a:rPr>
                          <m:t>2</m:t>
                        </m:r>
                      </m:sup>
                    </m:sSup>
                    <m:r>
                      <a:rPr lang="nl-NL" i="1">
                        <a:latin typeface="Cambria Math" charset="0"/>
                      </a:rPr>
                      <m:t>−10)+</m:t>
                    </m:r>
                    <m:rad>
                      <m:radPr>
                        <m:degHide m:val="on"/>
                        <m:ctrlPr>
                          <a:rPr lang="nl-NL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nl-NL" i="1">
                            <a:latin typeface="Cambria Math" charset="0"/>
                          </a:rPr>
                          <m:t>16</m:t>
                        </m:r>
                      </m:e>
                    </m:rad>
                    <m:r>
                      <a:rPr lang="nl-NL" i="1">
                        <a:latin typeface="Cambria Math" charset="0"/>
                      </a:rPr>
                      <m:t> ÷2=</m:t>
                    </m:r>
                  </m:oMath>
                </a14:m>
                <a:endParaRPr lang="nl-NL" dirty="0"/>
              </a:p>
              <a:p>
                <a:r>
                  <a:rPr lang="nl-NL" dirty="0"/>
                  <a:t> </a:t>
                </a:r>
              </a:p>
              <a:p>
                <a14:m>
                  <m:oMath xmlns:m="http://schemas.openxmlformats.org/officeDocument/2006/math">
                    <m:r>
                      <a:rPr lang="nl-NL" i="1">
                        <a:latin typeface="Cambria Math" charset="0"/>
                      </a:rPr>
                      <m:t>−</m:t>
                    </m:r>
                    <m:sSup>
                      <m:sSupPr>
                        <m:ctrlPr>
                          <a:rPr lang="nl-N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i="1">
                            <a:latin typeface="Cambria Math" charset="0"/>
                          </a:rPr>
                          <m:t>3</m:t>
                        </m:r>
                      </m:e>
                      <m:sup>
                        <m:r>
                          <a:rPr lang="nl-NL" i="1">
                            <a:latin typeface="Cambria Math" charset="0"/>
                          </a:rPr>
                          <m:t>2</m:t>
                        </m:r>
                      </m:sup>
                    </m:sSup>
                    <m:r>
                      <a:rPr lang="nl-NL" i="1">
                        <a:latin typeface="Cambria Math" charset="0"/>
                      </a:rPr>
                      <m:t>=</m:t>
                    </m:r>
                  </m:oMath>
                </a14:m>
                <a:endParaRPr lang="nl-NL" dirty="0"/>
              </a:p>
              <a:p>
                <a:r>
                  <a:rPr lang="nl-NL" dirty="0"/>
                  <a:t> 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nl-N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nl-NL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i="1">
                                <a:latin typeface="Cambria Math" charset="0"/>
                              </a:rPr>
                              <m:t>−3</m:t>
                            </m:r>
                          </m:e>
                        </m:d>
                      </m:e>
                      <m:sup>
                        <m:r>
                          <a:rPr lang="nl-NL" i="1">
                            <a:latin typeface="Cambria Math" charset="0"/>
                          </a:rPr>
                          <m:t>2</m:t>
                        </m:r>
                      </m:sup>
                    </m:sSup>
                    <m:r>
                      <a:rPr lang="nl-NL" i="1">
                        <a:latin typeface="Cambria Math" charset="0"/>
                      </a:rPr>
                      <m:t>=</m:t>
                    </m:r>
                  </m:oMath>
                </a14:m>
                <a:endParaRPr lang="nl-NL" dirty="0"/>
              </a:p>
              <a:p>
                <a:endParaRPr lang="nl-NL" dirty="0"/>
              </a:p>
            </p:txBody>
          </p:sp>
        </mc:Choice>
        <mc:Fallback xmlns="">
          <p:sp>
            <p:nvSpPr>
              <p:cNvPr id="3" name="Tijdelijke aanduiding voor inhoud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129" t="-1818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8721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percentages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200" y="378759"/>
            <a:ext cx="6118412" cy="626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8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528" y="551330"/>
            <a:ext cx="11279096" cy="568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91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Verbanden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q"/>
            </a:pPr>
            <a:r>
              <a:rPr lang="nl-NL" dirty="0"/>
              <a:t>Lineair</a:t>
            </a:r>
          </a:p>
          <a:p>
            <a:pPr>
              <a:buFont typeface="Wingdings" charset="2"/>
              <a:buChar char="q"/>
            </a:pPr>
            <a:r>
              <a:rPr lang="nl-NL" dirty="0"/>
              <a:t>Kwadratisch</a:t>
            </a:r>
          </a:p>
          <a:p>
            <a:pPr>
              <a:buFont typeface="Wingdings" charset="2"/>
              <a:buChar char="q"/>
            </a:pPr>
            <a:r>
              <a:rPr lang="nl-NL" dirty="0"/>
              <a:t>Wortel</a:t>
            </a:r>
          </a:p>
          <a:p>
            <a:pPr>
              <a:buFont typeface="Wingdings" charset="2"/>
              <a:buChar char="q"/>
            </a:pPr>
            <a:r>
              <a:rPr lang="nl-NL" dirty="0"/>
              <a:t>Omgekeerd evenredig</a:t>
            </a:r>
          </a:p>
          <a:p>
            <a:pPr>
              <a:buFont typeface="Wingdings" charset="2"/>
              <a:buChar char="q"/>
            </a:pPr>
            <a:r>
              <a:rPr lang="nl-NL" dirty="0"/>
              <a:t>Periodiek</a:t>
            </a:r>
          </a:p>
          <a:p>
            <a:pPr>
              <a:buFont typeface="Wingdings" charset="2"/>
              <a:buChar char="q"/>
            </a:pPr>
            <a:r>
              <a:rPr lang="nl-NL" dirty="0"/>
              <a:t>Machtsverband</a:t>
            </a:r>
          </a:p>
          <a:p>
            <a:pPr>
              <a:buFont typeface="Wingdings" charset="2"/>
              <a:buChar char="q"/>
            </a:pPr>
            <a:r>
              <a:rPr lang="nl-NL" dirty="0"/>
              <a:t>Exponentieel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98693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Lineair verband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/>
              <a:t>Formule:</a:t>
            </a:r>
          </a:p>
          <a:p>
            <a:pPr marL="349250" lvl="1" indent="0">
              <a:lnSpc>
                <a:spcPct val="140000"/>
              </a:lnSpc>
              <a:spcBef>
                <a:spcPts val="0"/>
              </a:spcBef>
              <a:buNone/>
            </a:pPr>
            <a:endParaRPr lang="nl-NL" dirty="0"/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/>
              <a:t>Grafiek: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/>
              <a:t>Tabel:</a:t>
            </a:r>
          </a:p>
          <a:p>
            <a:pPr marL="349250" lvl="1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nl-NL" dirty="0"/>
              <a:t>toe/afname is constant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8195741"/>
              </p:ext>
            </p:extLst>
          </p:nvPr>
        </p:nvGraphicFramePr>
        <p:xfrm>
          <a:off x="2532555" y="2161540"/>
          <a:ext cx="1780309" cy="508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Vergelijking" r:id="rId3" imgW="711200" imgH="203200" progId="Equation.3">
                  <p:embed/>
                </p:oleObj>
              </mc:Choice>
              <mc:Fallback>
                <p:oleObj name="Vergelijking" r:id="rId3" imgW="7112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32555" y="2161540"/>
                        <a:ext cx="1780309" cy="5086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0332" y="1600202"/>
            <a:ext cx="4410075" cy="3819525"/>
          </a:xfrm>
          <a:prstGeom prst="rect">
            <a:avLst/>
          </a:prstGeom>
        </p:spPr>
      </p:pic>
      <p:pic>
        <p:nvPicPr>
          <p:cNvPr id="7" name="Tijdelijke aanduiding voor inhoud 3"/>
          <p:cNvPicPr>
            <a:picLocks noChangeAspect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8952" y="4244457"/>
            <a:ext cx="2331720" cy="130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329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Kwadratisch verband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/>
              <a:t>Formule: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nl-NL" dirty="0"/>
          </a:p>
          <a:p>
            <a:pPr>
              <a:lnSpc>
                <a:spcPct val="140000"/>
              </a:lnSpc>
              <a:spcBef>
                <a:spcPts val="0"/>
              </a:spcBef>
            </a:pPr>
            <a:endParaRPr lang="nl-NL" dirty="0"/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/>
              <a:t>Grafiek: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/>
              <a:t>Tabel: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6691" y="1600201"/>
            <a:ext cx="4608512" cy="3902098"/>
          </a:xfrm>
          <a:prstGeom prst="rect">
            <a:avLst/>
          </a:prstGeom>
        </p:spPr>
      </p:pic>
      <p:pic>
        <p:nvPicPr>
          <p:cNvPr id="6" name="Afbeelding 5" descr="kwadratische tabel.tiff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D3DCED"/>
              </a:clrFrom>
              <a:clrTo>
                <a:srgbClr val="D3DC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0407" y="4322169"/>
            <a:ext cx="3406284" cy="2360260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3389330"/>
              </p:ext>
            </p:extLst>
          </p:nvPr>
        </p:nvGraphicFramePr>
        <p:xfrm>
          <a:off x="2499369" y="2637706"/>
          <a:ext cx="1499256" cy="509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Vergelijking" r:id="rId5" imgW="673100" imgH="228600" progId="Equation.3">
                  <p:embed/>
                </p:oleObj>
              </mc:Choice>
              <mc:Fallback>
                <p:oleObj name="Vergelijking" r:id="rId5" imgW="6731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99369" y="2637706"/>
                        <a:ext cx="1499256" cy="5091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1523144"/>
              </p:ext>
            </p:extLst>
          </p:nvPr>
        </p:nvGraphicFramePr>
        <p:xfrm>
          <a:off x="2499369" y="2116295"/>
          <a:ext cx="1361458" cy="521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Vergelijking" r:id="rId7" imgW="596900" imgH="228600" progId="Equation.3">
                  <p:embed/>
                </p:oleObj>
              </mc:Choice>
              <mc:Fallback>
                <p:oleObj name="Vergelijking" r:id="rId7" imgW="5969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499369" y="2116295"/>
                        <a:ext cx="1361458" cy="521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Afbeelding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03770" y="2116295"/>
            <a:ext cx="406400" cy="40640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03770" y="263770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65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Wortelverband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nl-NL" dirty="0"/>
              <a:t>Formule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nl-NL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nl-NL" dirty="0" err="1"/>
              <a:t>Randpunt</a:t>
            </a:r>
            <a:r>
              <a:rPr lang="nl-NL" dirty="0"/>
              <a:t> berekenen: onder de wortel moet samen minimaal 0 zijn.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nl-NL" dirty="0"/>
              <a:t>	</a:t>
            </a:r>
            <a:r>
              <a:rPr lang="nl-NL" dirty="0" err="1"/>
              <a:t>Randpunt</a:t>
            </a:r>
            <a:r>
              <a:rPr lang="nl-NL" dirty="0"/>
              <a:t>: (1,5 ; 4)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4480" y="3871760"/>
            <a:ext cx="5253096" cy="2750548"/>
          </a:xfrm>
          <a:prstGeom prst="rect">
            <a:avLst/>
          </a:prstGeom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5550584"/>
              </p:ext>
            </p:extLst>
          </p:nvPr>
        </p:nvGraphicFramePr>
        <p:xfrm>
          <a:off x="2484716" y="2051323"/>
          <a:ext cx="2033321" cy="515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Vergelijking" r:id="rId4" imgW="952500" imgH="241300" progId="Equation.3">
                  <p:embed/>
                </p:oleObj>
              </mc:Choice>
              <mc:Fallback>
                <p:oleObj name="Vergelijking" r:id="rId4" imgW="9525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84716" y="2051323"/>
                        <a:ext cx="2033321" cy="5151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428996"/>
              </p:ext>
            </p:extLst>
          </p:nvPr>
        </p:nvGraphicFramePr>
        <p:xfrm>
          <a:off x="4958622" y="3027980"/>
          <a:ext cx="3805947" cy="402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Vergelijking" r:id="rId6" imgW="1803400" imgH="190500" progId="Equation.3">
                  <p:embed/>
                </p:oleObj>
              </mc:Choice>
              <mc:Fallback>
                <p:oleObj name="Vergelijking" r:id="rId6" imgW="1803400" imgH="190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58622" y="3027980"/>
                        <a:ext cx="3805947" cy="402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24695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611</TotalTime>
  <Words>536</Words>
  <Application>Microsoft Macintosh PowerPoint</Application>
  <PresentationFormat>Breedbeeld</PresentationFormat>
  <Paragraphs>225</Paragraphs>
  <Slides>26</Slides>
  <Notes>3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26</vt:i4>
      </vt:variant>
    </vt:vector>
  </HeadingPairs>
  <TitlesOfParts>
    <vt:vector size="35" baseType="lpstr">
      <vt:lpstr>Arial</vt:lpstr>
      <vt:lpstr>Calibri</vt:lpstr>
      <vt:lpstr>Cambria Math</vt:lpstr>
      <vt:lpstr>Tw Cen MT</vt:lpstr>
      <vt:lpstr>Tw Cen MT Condensed</vt:lpstr>
      <vt:lpstr>Wingdings</vt:lpstr>
      <vt:lpstr>Wingdings 3</vt:lpstr>
      <vt:lpstr>Integraal</vt:lpstr>
      <vt:lpstr>Vergelijking</vt:lpstr>
      <vt:lpstr>EXAMEN</vt:lpstr>
      <vt:lpstr>Rekenen</vt:lpstr>
      <vt:lpstr>Rekenvolgorde</vt:lpstr>
      <vt:lpstr>percentages</vt:lpstr>
      <vt:lpstr>PowerPoint-presentatie</vt:lpstr>
      <vt:lpstr>Verbanden</vt:lpstr>
      <vt:lpstr>Lineair verband</vt:lpstr>
      <vt:lpstr>Kwadratisch verband</vt:lpstr>
      <vt:lpstr>Wortelverband</vt:lpstr>
      <vt:lpstr>Machtsverband</vt:lpstr>
      <vt:lpstr>Omgekeerd evenredig verband</vt:lpstr>
      <vt:lpstr>Exponentieel verband</vt:lpstr>
      <vt:lpstr>Periodiek verband</vt:lpstr>
      <vt:lpstr>verbanden</vt:lpstr>
      <vt:lpstr>Som / verschil - formule/tabel/grafiek</vt:lpstr>
      <vt:lpstr>PowerPoint-presentatie</vt:lpstr>
      <vt:lpstr>Vergelijkingen oplossen</vt:lpstr>
      <vt:lpstr>inklemmen</vt:lpstr>
      <vt:lpstr>Meetkunde</vt:lpstr>
      <vt:lpstr>HOeken</vt:lpstr>
      <vt:lpstr>F &amp; Z</vt:lpstr>
      <vt:lpstr>Eigenschappen van vierhoeken</vt:lpstr>
      <vt:lpstr>Gelijkvormigheid</vt:lpstr>
      <vt:lpstr>Pythagoras</vt:lpstr>
      <vt:lpstr>Sos cas toa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EXAMEN</dc:title>
  <dc:creator>Bas Steenbergen</dc:creator>
  <cp:lastModifiedBy>Helen Steenbergen-Martens</cp:lastModifiedBy>
  <cp:revision>20</cp:revision>
  <dcterms:created xsi:type="dcterms:W3CDTF">2017-03-15T10:14:43Z</dcterms:created>
  <dcterms:modified xsi:type="dcterms:W3CDTF">2019-01-09T17:07:48Z</dcterms:modified>
</cp:coreProperties>
</file>