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1"/>
    <p:restoredTop sz="94686"/>
  </p:normalViewPr>
  <p:slideViewPr>
    <p:cSldViewPr snapToGrid="0" snapToObjects="1">
      <p:cViewPr varScale="1">
        <p:scale>
          <a:sx n="115" d="100"/>
          <a:sy n="115" d="100"/>
        </p:scale>
        <p:origin x="2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9/3/18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C7DEB-71E6-ED45-BCE2-31A097A82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Stofwisseling in de cel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C7C7A7-C9C8-DC48-81F2-4995D2B76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Thema 1</a:t>
            </a:r>
          </a:p>
        </p:txBody>
      </p:sp>
    </p:spTree>
    <p:extLst>
      <p:ext uri="{BB962C8B-B14F-4D97-AF65-F5344CB8AC3E}">
        <p14:creationId xmlns:p14="http://schemas.microsoft.com/office/powerpoint/2010/main" val="2171995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AA43D6-9C92-C04B-BFE2-B03108F9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dissimilatie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6F33E0-EC96-A941-9A80-03BE9F0E3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Eiwitten </a:t>
            </a:r>
            <a:r>
              <a:rPr lang="nl-NL" dirty="0">
                <a:sym typeface="Wingdings" pitchFamily="2" charset="2"/>
              </a:rPr>
              <a:t> aminozuren </a:t>
            </a:r>
          </a:p>
          <a:p>
            <a:pPr marL="1225296" lvl="8" indent="0">
              <a:buNone/>
            </a:pPr>
            <a:r>
              <a:rPr lang="nl-NL" dirty="0">
                <a:sym typeface="Wingdings" pitchFamily="2" charset="2"/>
              </a:rPr>
              <a:t>		</a:t>
            </a:r>
            <a:r>
              <a:rPr lang="nl-NL" sz="2000" dirty="0">
                <a:sym typeface="Wingdings" pitchFamily="2" charset="2"/>
              </a:rPr>
              <a:t> aminogroep afgesplitst en omgezet in ammoniak</a:t>
            </a:r>
          </a:p>
          <a:p>
            <a:pPr marL="1225296" lvl="8" indent="0">
              <a:buNone/>
            </a:pPr>
            <a:r>
              <a:rPr lang="nl-NL" sz="2000" dirty="0">
                <a:sym typeface="Wingdings" pitchFamily="2" charset="2"/>
              </a:rPr>
              <a:t>		 koolstofketen  omgezet en verbrand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itchFamily="2" charset="2"/>
              </a:rPr>
              <a:t>Vetten  glycerol &amp; vetzuren  omgezet en verbrand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 dirty="0">
              <a:sym typeface="Wingdings" pitchFamily="2" charset="2"/>
            </a:endParaRPr>
          </a:p>
          <a:p>
            <a:pPr marL="640080" lvl="4" indent="0">
              <a:buNone/>
            </a:pPr>
            <a:endParaRPr lang="nl-NL" sz="20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3328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3E1990-DC6B-3B4E-8300-CDC7D7A91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640972"/>
            <a:ext cx="9720072" cy="1499616"/>
          </a:xfrm>
        </p:spPr>
        <p:txBody>
          <a:bodyPr/>
          <a:lstStyle/>
          <a:p>
            <a:r>
              <a:rPr lang="nl-NL" dirty="0"/>
              <a:t>Intensiteit van de stofwisseling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B73A1-61FB-DC47-B242-0DF308CB1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Basale stofwisseling</a:t>
            </a:r>
            <a:r>
              <a:rPr lang="nl-NL" sz="2000" dirty="0"/>
              <a:t>; stofwisseling die minimaal nodig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Intensiteit van stofwisseling </a:t>
            </a:r>
            <a:r>
              <a:rPr lang="nl-NL" sz="2000" dirty="0"/>
              <a:t>= snelheid waarmee stofwisseling plaats vindt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Verbruik zuurstof in rust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Intensiteit fotosynthese</a:t>
            </a:r>
            <a:r>
              <a:rPr lang="nl-NL" sz="2000" dirty="0"/>
              <a:t>; geproduceerde ml O</a:t>
            </a:r>
            <a:r>
              <a:rPr lang="nl-NL" sz="2000" baseline="-25000" dirty="0"/>
              <a:t>2</a:t>
            </a:r>
            <a:r>
              <a:rPr lang="nl-NL" sz="2000" dirty="0"/>
              <a:t> /min of verbruikte ml CO</a:t>
            </a:r>
            <a:r>
              <a:rPr lang="nl-NL" sz="2000" baseline="-25000" dirty="0"/>
              <a:t>2</a:t>
            </a:r>
            <a:r>
              <a:rPr lang="nl-NL" sz="2000" dirty="0"/>
              <a:t> /min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Afhankelijk van: hoeveelheid licht, CO</a:t>
            </a:r>
            <a:r>
              <a:rPr lang="nl-NL" sz="2000" baseline="-25000" dirty="0"/>
              <a:t>2</a:t>
            </a:r>
            <a:r>
              <a:rPr lang="nl-NL" sz="2000" dirty="0"/>
              <a:t>, water, temperatuur, bladgroen </a:t>
            </a:r>
            <a:r>
              <a:rPr lang="nl-NL" sz="2000" dirty="0">
                <a:sym typeface="Wingdings" pitchFamily="2" charset="2"/>
              </a:rPr>
              <a:t> </a:t>
            </a:r>
            <a:r>
              <a:rPr lang="nl-NL" sz="2000" u="sng" dirty="0">
                <a:sym typeface="Wingdings" pitchFamily="2" charset="2"/>
              </a:rPr>
              <a:t>beperkende factor</a:t>
            </a:r>
            <a:endParaRPr lang="nl-NL" sz="2000" u="sng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Intensiteit bepalen: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000" dirty="0"/>
              <a:t>Zuurstofafgifte &lt; zuurstofproductie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2000" dirty="0"/>
              <a:t>Verbranding overdag = verbanding ‘s nachts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nl-NL" sz="1600" dirty="0"/>
          </a:p>
          <a:p>
            <a:pPr lvl="1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32225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ACC2A-4743-8342-B0A5-CBE5460F3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Chemie in 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2742CD-45AB-544D-80EE-C594452F0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06766"/>
            <a:ext cx="9720073" cy="46160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Stofwisseling (=metabolisme): chemische omzettingsprocessen in een organisme</a:t>
            </a:r>
          </a:p>
          <a:p>
            <a:pPr lvl="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Assimilatie</a:t>
            </a:r>
            <a:r>
              <a:rPr lang="nl-NL" sz="2000" dirty="0"/>
              <a:t> – opbouw van organische moleculen;</a:t>
            </a:r>
            <a:r>
              <a:rPr lang="nl-NL" sz="2000" dirty="0">
                <a:sym typeface="Wingdings" pitchFamily="2" charset="2"/>
              </a:rPr>
              <a:t> energie nodig</a:t>
            </a:r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itchFamily="2" charset="2"/>
              </a:rPr>
              <a:t>Koolstofassimilatie </a:t>
            </a:r>
            <a:r>
              <a:rPr lang="nl-NL" sz="2000" dirty="0"/>
              <a:t>(fotosynthese: 6CO</a:t>
            </a:r>
            <a:r>
              <a:rPr lang="nl-NL" sz="2000" baseline="-25000" dirty="0"/>
              <a:t>2</a:t>
            </a:r>
            <a:r>
              <a:rPr lang="nl-NL" sz="2000" dirty="0"/>
              <a:t> + 6H</a:t>
            </a:r>
            <a:r>
              <a:rPr lang="nl-NL" sz="2000" baseline="-25000" dirty="0"/>
              <a:t>2</a:t>
            </a:r>
            <a:r>
              <a:rPr lang="nl-NL" sz="2000" dirty="0"/>
              <a:t>O + lichtenergie </a:t>
            </a:r>
            <a:r>
              <a:rPr lang="nl-NL" sz="2000" dirty="0">
                <a:sym typeface="Wingdings" pitchFamily="2" charset="2"/>
              </a:rPr>
              <a:t> C</a:t>
            </a:r>
            <a:r>
              <a:rPr lang="nl-NL" sz="2000" baseline="-25000" dirty="0">
                <a:sym typeface="Wingdings" pitchFamily="2" charset="2"/>
              </a:rPr>
              <a:t>6</a:t>
            </a:r>
            <a:r>
              <a:rPr lang="nl-NL" sz="2000" dirty="0">
                <a:sym typeface="Wingdings" pitchFamily="2" charset="2"/>
              </a:rPr>
              <a:t>H</a:t>
            </a:r>
            <a:r>
              <a:rPr lang="nl-NL" sz="2000" baseline="-25000" dirty="0">
                <a:sym typeface="Wingdings" pitchFamily="2" charset="2"/>
              </a:rPr>
              <a:t>12</a:t>
            </a:r>
            <a:r>
              <a:rPr lang="nl-NL" sz="2000" dirty="0">
                <a:sym typeface="Wingdings" pitchFamily="2" charset="2"/>
              </a:rPr>
              <a:t>O</a:t>
            </a:r>
            <a:r>
              <a:rPr lang="nl-NL" sz="2000" baseline="-25000" dirty="0">
                <a:sym typeface="Wingdings" pitchFamily="2" charset="2"/>
              </a:rPr>
              <a:t>6</a:t>
            </a:r>
            <a:r>
              <a:rPr lang="nl-NL" sz="2000" dirty="0">
                <a:sym typeface="Wingdings" pitchFamily="2" charset="2"/>
              </a:rPr>
              <a:t> + 6O</a:t>
            </a:r>
            <a:r>
              <a:rPr lang="nl-NL" sz="2000" baseline="-25000" dirty="0">
                <a:sym typeface="Wingdings" pitchFamily="2" charset="2"/>
              </a:rPr>
              <a:t>2</a:t>
            </a:r>
            <a:r>
              <a:rPr lang="nl-NL" sz="2000" dirty="0"/>
              <a:t>) </a:t>
            </a:r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Voortgezette assimilatie: glucose </a:t>
            </a:r>
            <a:r>
              <a:rPr lang="nl-NL" sz="2000" dirty="0">
                <a:sym typeface="Wingdings" pitchFamily="2" charset="2"/>
              </a:rPr>
              <a:t> koolhydraten / eiwitten / vetten / DNA</a:t>
            </a:r>
            <a:endParaRPr lang="nl-NL" sz="2000" dirty="0"/>
          </a:p>
          <a:p>
            <a:pPr lvl="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Dissimilatie</a:t>
            </a:r>
            <a:r>
              <a:rPr lang="nl-NL" sz="2000" dirty="0"/>
              <a:t> – afbraak van grote organische moleculen;</a:t>
            </a:r>
            <a:r>
              <a:rPr lang="nl-NL" sz="2000" dirty="0">
                <a:sym typeface="Wingdings" pitchFamily="2" charset="2"/>
              </a:rPr>
              <a:t> energie vrij (bewegingsenergie, warmte, lichtenergie…)</a:t>
            </a:r>
          </a:p>
          <a:p>
            <a:pPr marL="457200" lvl="3" indent="0">
              <a:lnSpc>
                <a:spcPct val="100000"/>
              </a:lnSpc>
              <a:buNone/>
            </a:pPr>
            <a:endParaRPr lang="nl-NL" sz="2000" dirty="0">
              <a:sym typeface="Wingdings" pitchFamily="2" charset="2"/>
            </a:endParaRPr>
          </a:p>
          <a:p>
            <a:endParaRPr lang="nl-NL" sz="20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5873F6-8E6B-8C40-9A85-95F3A3E6A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73" t="14577" r="23152" b="10474"/>
          <a:stretch/>
        </p:blipFill>
        <p:spPr>
          <a:xfrm rot="16200000">
            <a:off x="8287398" y="3063440"/>
            <a:ext cx="2541115" cy="429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2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F88F60-0926-C740-9075-A44F8E66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Chemie in 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D035D5-A004-0C4B-8EBB-79D77E577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itchFamily="2" charset="2"/>
              </a:rPr>
              <a:t>Transport van chemische energie</a:t>
            </a:r>
          </a:p>
          <a:p>
            <a:pPr lvl="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  <a:sym typeface="Wingdings" pitchFamily="2" charset="2"/>
              </a:rPr>
              <a:t>ATP  ADP +P</a:t>
            </a:r>
            <a:r>
              <a:rPr lang="nl-NL" sz="2000" baseline="-25000" dirty="0">
                <a:solidFill>
                  <a:srgbClr val="C00000"/>
                </a:solidFill>
                <a:sym typeface="Wingdings" pitchFamily="2" charset="2"/>
              </a:rPr>
              <a:t>i</a:t>
            </a:r>
            <a:r>
              <a:rPr lang="nl-NL" sz="2000" dirty="0">
                <a:solidFill>
                  <a:srgbClr val="C00000"/>
                </a:solidFill>
                <a:sym typeface="Wingdings" pitchFamily="2" charset="2"/>
              </a:rPr>
              <a:t>   </a:t>
            </a:r>
            <a:r>
              <a:rPr lang="nl-NL" sz="2000" dirty="0">
                <a:sym typeface="Wingdings" pitchFamily="2" charset="2"/>
              </a:rPr>
              <a:t>Deze afsplitsing levert energie</a:t>
            </a:r>
          </a:p>
          <a:p>
            <a:pPr lvl="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itchFamily="2" charset="2"/>
              </a:rPr>
              <a:t>ATP wordt gevormd in </a:t>
            </a:r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itchFamily="2" charset="2"/>
              </a:rPr>
              <a:t>bladgroenkorrels bij de fotosynthese </a:t>
            </a:r>
          </a:p>
          <a:p>
            <a:pPr lvl="4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ym typeface="Wingdings" pitchFamily="2" charset="2"/>
              </a:rPr>
              <a:t>in mitochondriën bij verbranding. 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732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64C3A-40E8-8E43-B60C-9270556B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Enzymen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B23C19-9100-7A48-818F-2A82161A7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7952"/>
            <a:ext cx="9720073" cy="4381408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Enzymen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eiwitten die chemische omzettingen katalyseren.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worden zelf niet verbruikt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-</a:t>
            </a:r>
            <a:r>
              <a:rPr lang="nl-NL" sz="2000" dirty="0" err="1"/>
              <a:t>ase</a:t>
            </a:r>
            <a:r>
              <a:rPr lang="nl-NL" sz="2000" dirty="0"/>
              <a:t> (ATP-</a:t>
            </a:r>
            <a:r>
              <a:rPr lang="nl-NL" sz="2000" dirty="0" err="1"/>
              <a:t>ase</a:t>
            </a:r>
            <a:r>
              <a:rPr lang="nl-NL" sz="2000" dirty="0"/>
              <a:t>, amylose/</a:t>
            </a:r>
            <a:r>
              <a:rPr lang="nl-NL" sz="2000" u="sng" dirty="0"/>
              <a:t>amylase</a:t>
            </a:r>
            <a:r>
              <a:rPr lang="nl-NL" sz="2000" dirty="0"/>
              <a:t>, lactose/</a:t>
            </a:r>
            <a:r>
              <a:rPr lang="nl-NL" sz="2000" u="sng" dirty="0"/>
              <a:t>lactase</a:t>
            </a:r>
            <a:r>
              <a:rPr lang="nl-NL" sz="2000" dirty="0"/>
              <a:t>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enzym-substraatcomplex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reactieproducten – stoffen die ontstaan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nl-NL" sz="2000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Enzymactiviteit</a:t>
            </a:r>
            <a:r>
              <a:rPr lang="nl-NL" sz="2000" dirty="0"/>
              <a:t> afhankelijk van: </a:t>
            </a:r>
          </a:p>
          <a:p>
            <a:pPr lvl="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Temperatuur; boven maximumtemperatuur onomkeerbaar!</a:t>
            </a:r>
          </a:p>
          <a:p>
            <a:pPr lvl="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000" dirty="0"/>
              <a:t>pH</a:t>
            </a:r>
          </a:p>
          <a:p>
            <a:pPr lvl="3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B63D184-170D-2C45-A521-0284C83D77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2738" y="333269"/>
            <a:ext cx="2677870" cy="17515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4528D88-2374-834C-AFC7-3134DF1F9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293" y="268298"/>
            <a:ext cx="4956908" cy="35894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3260BDB-42E5-A44C-A1CC-292AB1D18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6724" y="3925958"/>
            <a:ext cx="4357477" cy="25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DCDCE9-9212-544E-8288-468B83EA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Assimilatie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6181C-A9D6-1B48-B81D-FCB4B72DC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Koolstofassimilatie = Fotosynthese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C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C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Glucose </a:t>
            </a:r>
          </a:p>
          <a:p>
            <a:pPr marL="310896" lvl="2" indent="0">
              <a:buNone/>
            </a:pPr>
            <a:r>
              <a:rPr lang="nl-NL" sz="2000" dirty="0">
                <a:sym typeface="Wingdings" pitchFamily="2" charset="2"/>
              </a:rPr>
              <a:t> grondstof voor vorming van koolhydraten, vetten en eiwitten (alleen autotrofe organismen) = </a:t>
            </a:r>
            <a:r>
              <a:rPr lang="nl-NL" sz="2000" dirty="0">
                <a:solidFill>
                  <a:srgbClr val="C00000"/>
                </a:solidFill>
                <a:sym typeface="Wingdings" pitchFamily="2" charset="2"/>
              </a:rPr>
              <a:t>voortgezette assimilatie</a:t>
            </a:r>
          </a:p>
          <a:p>
            <a:pPr marL="310896" lvl="2" indent="0">
              <a:buNone/>
            </a:pPr>
            <a:r>
              <a:rPr lang="nl-NL" sz="2000" dirty="0">
                <a:sym typeface="Wingdings" pitchFamily="2" charset="2"/>
              </a:rPr>
              <a:t> verbranding levert ATP</a:t>
            </a:r>
            <a:endParaRPr lang="nl-NL" sz="2000" dirty="0"/>
          </a:p>
          <a:p>
            <a:pPr marL="128016" lvl="1" indent="0">
              <a:buNone/>
            </a:pPr>
            <a:endParaRPr lang="nl-NL" sz="1600" dirty="0">
              <a:solidFill>
                <a:srgbClr val="C00000"/>
              </a:solidFill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AE9182D-460C-814C-A059-E31A62E3E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914" y="2708519"/>
            <a:ext cx="42545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4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17CC5-9B07-A646-BAAF-B47E4F6C7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Koolhydraten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50BB57-DAD6-D945-8ACD-42CD57350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1711235"/>
            <a:ext cx="9720073" cy="492469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Sacharide = molecuul van een koolhydraat; C, H &amp; 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Brandstof &amp; bouwstof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Monosacharide</a:t>
            </a:r>
            <a:r>
              <a:rPr lang="nl-NL" sz="2000" dirty="0"/>
              <a:t> (enkelvoudige suiker);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bevat 5/6 C.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Bv Glucose C</a:t>
            </a:r>
            <a:r>
              <a:rPr lang="nl-NL" sz="2000" baseline="-25000" dirty="0"/>
              <a:t>6</a:t>
            </a:r>
            <a:r>
              <a:rPr lang="nl-NL" sz="2000" dirty="0"/>
              <a:t>H</a:t>
            </a:r>
            <a:r>
              <a:rPr lang="nl-NL" sz="2000" baseline="-25000" dirty="0"/>
              <a:t>12</a:t>
            </a:r>
            <a:r>
              <a:rPr lang="nl-NL" sz="2000" dirty="0"/>
              <a:t>O</a:t>
            </a:r>
            <a:r>
              <a:rPr lang="nl-NL" sz="2000" baseline="-25000" dirty="0"/>
              <a:t>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Goed oplosbaar in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Disacharide</a:t>
            </a:r>
            <a:r>
              <a:rPr lang="nl-NL" sz="2000" dirty="0"/>
              <a:t> (twee monosachariden aan elkaar).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Bv Maltose (moutsuiker), lactose (melksuiker)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</a:rPr>
              <a:t>Polysacharide</a:t>
            </a:r>
            <a:r>
              <a:rPr lang="nl-NL" sz="2000" dirty="0"/>
              <a:t> (lange ketens). 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Bv zetmeel (ca 600 monosachariden, aardappel), glycogeen (20.000, opslag lever), cellulose (celwand)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Monosachariden maken een hoek </a:t>
            </a:r>
            <a:r>
              <a:rPr lang="nl-NL" sz="2000" dirty="0">
                <a:sym typeface="Wingdings" pitchFamily="2" charset="2"/>
              </a:rPr>
              <a:t> spiraalvormig / zigzagvorm</a:t>
            </a:r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Slecht oplosbaar in water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092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87974-53C1-2844-B7AC-BDDA7A5E6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Eiwitten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F40A18-04C6-254B-B786-5F43161B9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Aminozuur;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C met daaraan een aminogroep (NH</a:t>
            </a:r>
            <a:r>
              <a:rPr lang="nl-NL" baseline="-25000" dirty="0"/>
              <a:t>2</a:t>
            </a:r>
            <a:r>
              <a:rPr lang="nl-NL" dirty="0"/>
              <a:t>), </a:t>
            </a:r>
            <a:r>
              <a:rPr lang="nl-NL" dirty="0" err="1"/>
              <a:t>carboxygroep</a:t>
            </a:r>
            <a:r>
              <a:rPr lang="nl-NL" dirty="0"/>
              <a:t> (COOH), H en rest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500 verschillende, maar 20 verschillende in menselijke eiwitten, 8 essentiële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Planten kunnen aminozuren bouwen, dieren alleen verbouwen.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Primaire structuur – type en volgorde van aminozuren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Secundaire structuur / helixstructuur – hoeken die aminozuren maken </a:t>
            </a:r>
            <a:r>
              <a:rPr lang="nl-NL" dirty="0" err="1"/>
              <a:t>tov</a:t>
            </a:r>
            <a:r>
              <a:rPr lang="nl-NL" dirty="0"/>
              <a:t> elkaar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Functies; enzymen, bouwstof,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282F53E-3CC9-3A47-8E39-E591A337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63" y="128524"/>
            <a:ext cx="3767156" cy="27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2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813D4-99D9-754C-AF83-6E842F4F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Vetten = lipiden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D95B9A-47F8-EE4C-8CA1-3C49299FB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Niet oplosbaar in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Bouwstof (membranen), reservebrandstof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Triglyceriden = glycerol + 3 vetzuren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Fosfolipiden = glycerol + 2 vetzuren + 1 fosfolipide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2 hydrofobe (waterafstotende) vetzuurstaarten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Hydrofiele (</a:t>
            </a:r>
            <a:r>
              <a:rPr lang="nl-NL" sz="2000" dirty="0" err="1"/>
              <a:t>waterminnende</a:t>
            </a:r>
            <a:r>
              <a:rPr lang="nl-NL" sz="2000" dirty="0"/>
              <a:t>) kop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06553D-7FF6-2549-9F08-AE7F954A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730" y="244469"/>
            <a:ext cx="4607779" cy="233460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2A8D35E-B79B-D047-8BE4-E6E8051A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730" y="3331160"/>
            <a:ext cx="4607779" cy="317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8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9617F-E9B6-7740-A989-1242C4BB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dissimilatie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FD86A1-D45D-3F47-B539-8D4F64DE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72047"/>
            <a:ext cx="9720073" cy="4637314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C00000"/>
                </a:solidFill>
              </a:rPr>
              <a:t>Aerobe dissimilatie</a:t>
            </a:r>
            <a:r>
              <a:rPr lang="nl-NL" sz="2000" dirty="0"/>
              <a:t> van glucose = Verbranding (mitochondriën)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C</a:t>
            </a:r>
            <a:r>
              <a:rPr lang="nl-NL" sz="2000" baseline="-25000" dirty="0"/>
              <a:t>6</a:t>
            </a:r>
            <a:r>
              <a:rPr lang="nl-NL" sz="2000" dirty="0"/>
              <a:t>H</a:t>
            </a:r>
            <a:r>
              <a:rPr lang="nl-NL" sz="2000" baseline="-25000" dirty="0"/>
              <a:t>12</a:t>
            </a:r>
            <a:r>
              <a:rPr lang="nl-NL" sz="2000" dirty="0"/>
              <a:t>O</a:t>
            </a:r>
            <a:r>
              <a:rPr lang="nl-NL" sz="2000" baseline="-25000" dirty="0"/>
              <a:t>6</a:t>
            </a:r>
            <a:r>
              <a:rPr lang="nl-NL" sz="2000" dirty="0"/>
              <a:t> + 6 O</a:t>
            </a:r>
            <a:r>
              <a:rPr lang="nl-NL" sz="2000" baseline="-25000" dirty="0"/>
              <a:t>2</a:t>
            </a:r>
            <a:r>
              <a:rPr lang="nl-NL" sz="2000" dirty="0"/>
              <a:t> </a:t>
            </a:r>
            <a:r>
              <a:rPr lang="nl-NL" sz="2000" dirty="0">
                <a:sym typeface="Wingdings"/>
              </a:rPr>
              <a:t> 6 CO</a:t>
            </a:r>
            <a:r>
              <a:rPr lang="nl-NL" sz="2000" baseline="-25000" dirty="0">
                <a:sym typeface="Wingdings"/>
              </a:rPr>
              <a:t>2</a:t>
            </a:r>
            <a:r>
              <a:rPr lang="nl-NL" sz="2000" dirty="0">
                <a:sym typeface="Wingdings"/>
              </a:rPr>
              <a:t> + 6 H</a:t>
            </a:r>
            <a:r>
              <a:rPr lang="nl-NL" sz="2000" baseline="-25000" dirty="0">
                <a:sym typeface="Wingdings"/>
              </a:rPr>
              <a:t>2</a:t>
            </a:r>
            <a:r>
              <a:rPr lang="nl-NL" sz="2000" dirty="0">
                <a:sym typeface="Wingdings"/>
              </a:rPr>
              <a:t>O + 30 ATP</a:t>
            </a:r>
          </a:p>
          <a:p>
            <a:pPr marL="128016" lvl="1" indent="0">
              <a:buNone/>
            </a:pPr>
            <a:endParaRPr lang="nl-NL" sz="2000" dirty="0">
              <a:sym typeface="Wingdings"/>
            </a:endParaRPr>
          </a:p>
          <a:p>
            <a:r>
              <a:rPr lang="nl-NL" sz="2000" dirty="0">
                <a:solidFill>
                  <a:srgbClr val="C00000"/>
                </a:solidFill>
                <a:sym typeface="Wingdings"/>
              </a:rPr>
              <a:t>Anaerobe dissimilatie </a:t>
            </a:r>
            <a:r>
              <a:rPr lang="nl-NL" sz="2000" dirty="0">
                <a:sym typeface="Wingdings"/>
              </a:rPr>
              <a:t>van glucose = (alcohol)gisting   	zonder zuurstof!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  <a:sym typeface="Wingdings"/>
              </a:rPr>
              <a:t>Alcoholgisting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sym typeface="Wingdings"/>
              </a:rPr>
              <a:t>Gistcellen – productie van bier / wijn / brood</a:t>
            </a:r>
            <a:endParaRPr lang="nl-NL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C</a:t>
            </a:r>
            <a:r>
              <a:rPr lang="nl-NL" sz="2000" baseline="-25000" dirty="0"/>
              <a:t>6</a:t>
            </a:r>
            <a:r>
              <a:rPr lang="nl-NL" sz="2000" dirty="0"/>
              <a:t>H</a:t>
            </a:r>
            <a:r>
              <a:rPr lang="nl-NL" sz="2000" baseline="-25000" dirty="0"/>
              <a:t>12</a:t>
            </a:r>
            <a:r>
              <a:rPr lang="nl-NL" sz="2000" dirty="0"/>
              <a:t>O</a:t>
            </a:r>
            <a:r>
              <a:rPr lang="nl-NL" sz="2000" baseline="-25000" dirty="0"/>
              <a:t>6</a:t>
            </a:r>
            <a:r>
              <a:rPr lang="nl-NL" sz="2000" dirty="0"/>
              <a:t>             </a:t>
            </a:r>
            <a:r>
              <a:rPr lang="nl-NL" sz="2000" dirty="0">
                <a:sym typeface="Wingdings"/>
              </a:rPr>
              <a:t> </a:t>
            </a:r>
            <a:r>
              <a:rPr lang="nl-NL" sz="2000" dirty="0"/>
              <a:t>C</a:t>
            </a:r>
            <a:r>
              <a:rPr lang="nl-NL" sz="2000" baseline="-25000" dirty="0"/>
              <a:t>2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O (ethanol) + 2 </a:t>
            </a:r>
            <a:r>
              <a:rPr lang="nl-NL" sz="2000" dirty="0">
                <a:sym typeface="Wingdings"/>
              </a:rPr>
              <a:t>CO</a:t>
            </a:r>
            <a:r>
              <a:rPr lang="nl-NL" sz="2000" baseline="-25000" dirty="0">
                <a:sym typeface="Wingdings"/>
              </a:rPr>
              <a:t>2</a:t>
            </a:r>
            <a:r>
              <a:rPr lang="nl-NL" sz="2000" dirty="0">
                <a:sym typeface="Wingdings"/>
              </a:rPr>
              <a:t> + 2 ATP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2000" dirty="0">
              <a:sym typeface="Wingding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C00000"/>
                </a:solidFill>
                <a:sym typeface="Wingdings"/>
              </a:rPr>
              <a:t>Melkzuurgisting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sym typeface="Wingdings"/>
              </a:rPr>
              <a:t>Melkzuurbacteriën – productie van kaas / yoghurt / zuurkool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/>
              <a:t>C</a:t>
            </a:r>
            <a:r>
              <a:rPr lang="nl-NL" sz="2000" baseline="-25000" dirty="0"/>
              <a:t>6</a:t>
            </a:r>
            <a:r>
              <a:rPr lang="nl-NL" sz="2000" dirty="0"/>
              <a:t>H</a:t>
            </a:r>
            <a:r>
              <a:rPr lang="nl-NL" sz="2000" baseline="-25000" dirty="0"/>
              <a:t>12</a:t>
            </a:r>
            <a:r>
              <a:rPr lang="nl-NL" sz="2000" dirty="0"/>
              <a:t>O</a:t>
            </a:r>
            <a:r>
              <a:rPr lang="nl-NL" sz="2000" baseline="-25000" dirty="0"/>
              <a:t>6</a:t>
            </a:r>
            <a:r>
              <a:rPr lang="nl-NL" sz="2000" dirty="0"/>
              <a:t>             </a:t>
            </a:r>
            <a:r>
              <a:rPr lang="nl-NL" sz="2000" dirty="0">
                <a:sym typeface="Wingdings"/>
              </a:rPr>
              <a:t> </a:t>
            </a:r>
            <a:r>
              <a:rPr lang="nl-NL" sz="2000" dirty="0"/>
              <a:t>C</a:t>
            </a:r>
            <a:r>
              <a:rPr lang="nl-NL" sz="2000" baseline="-25000" dirty="0"/>
              <a:t>3</a:t>
            </a:r>
            <a:r>
              <a:rPr lang="nl-NL" sz="2000" dirty="0"/>
              <a:t>H</a:t>
            </a:r>
            <a:r>
              <a:rPr lang="nl-NL" sz="2000" baseline="-25000" dirty="0"/>
              <a:t>6</a:t>
            </a:r>
            <a:r>
              <a:rPr lang="nl-NL" sz="2000" dirty="0"/>
              <a:t>O</a:t>
            </a:r>
            <a:r>
              <a:rPr lang="nl-NL" sz="2000" baseline="-25000" dirty="0"/>
              <a:t>3</a:t>
            </a:r>
            <a:r>
              <a:rPr lang="nl-NL" sz="2000" dirty="0"/>
              <a:t> (melkzuur) +</a:t>
            </a:r>
            <a:r>
              <a:rPr lang="nl-NL" sz="2000" dirty="0">
                <a:sym typeface="Wingdings"/>
              </a:rPr>
              <a:t> 2 ATP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2000" dirty="0">
                <a:sym typeface="Wingdings"/>
              </a:rPr>
              <a:t>Spieren – verzuurde spieren (vermoeid gevoel)</a:t>
            </a:r>
          </a:p>
          <a:p>
            <a:endParaRPr lang="nl-NL" sz="2000" dirty="0">
              <a:sym typeface="Wingdings"/>
            </a:endParaRP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6264856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Integra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426</Words>
  <Application>Microsoft Macintosh PowerPoint</Application>
  <PresentationFormat>Breedbeeld</PresentationFormat>
  <Paragraphs>89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Tw Cen MT</vt:lpstr>
      <vt:lpstr>Tw Cen MT Condensed</vt:lpstr>
      <vt:lpstr>Wingdings</vt:lpstr>
      <vt:lpstr>Wingdings 3</vt:lpstr>
      <vt:lpstr>Integraal</vt:lpstr>
      <vt:lpstr>Stofwisseling in de cel</vt:lpstr>
      <vt:lpstr>Chemie in cellen</vt:lpstr>
      <vt:lpstr>Chemie in cellen</vt:lpstr>
      <vt:lpstr>Enzymen</vt:lpstr>
      <vt:lpstr>Assimilatie</vt:lpstr>
      <vt:lpstr>Koolhydraten</vt:lpstr>
      <vt:lpstr>Eiwitten</vt:lpstr>
      <vt:lpstr>Vetten = lipiden</vt:lpstr>
      <vt:lpstr>dissimilatie</vt:lpstr>
      <vt:lpstr>dissimilatie</vt:lpstr>
      <vt:lpstr>Intensiteit van de stofwisseling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Stofwisseling in de cel</dc:title>
  <dc:creator>Helen Steenbergen-Martens</dc:creator>
  <cp:lastModifiedBy>Helen Steenbergen-Martens</cp:lastModifiedBy>
  <cp:revision>15</cp:revision>
  <dcterms:created xsi:type="dcterms:W3CDTF">2018-08-22T16:54:39Z</dcterms:created>
  <dcterms:modified xsi:type="dcterms:W3CDTF">2018-09-03T07:19:57Z</dcterms:modified>
</cp:coreProperties>
</file>