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8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05"/>
    <p:restoredTop sz="94709"/>
  </p:normalViewPr>
  <p:slideViewPr>
    <p:cSldViewPr snapToGrid="0" snapToObjects="1">
      <p:cViewPr varScale="1">
        <p:scale>
          <a:sx n="106" d="100"/>
          <a:sy n="106" d="100"/>
        </p:scale>
        <p:origin x="124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E1232-0446-4C64-93EF-E54B568E4151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C403D-4DA4-4D37-8147-152C54C020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04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C403D-4DA4-4D37-8147-152C54C020B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16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-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 met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8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schooltv.nl/video/mitose-wat-is-dat/#.VifDAcA_n1c.emai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schooltv.nl/video/meiose-meiose-gebeurt-in-de-geslachtsklieren/#q=meios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Voortplanting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Thema 2</a:t>
            </a:r>
          </a:p>
        </p:txBody>
      </p:sp>
    </p:spTree>
    <p:extLst>
      <p:ext uri="{BB962C8B-B14F-4D97-AF65-F5344CB8AC3E}">
        <p14:creationId xmlns:p14="http://schemas.microsoft.com/office/powerpoint/2010/main" val="639104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/>
          <a:lstStyle/>
          <a:p>
            <a:pPr algn="r"/>
            <a:r>
              <a:rPr lang="nl-NL"/>
              <a:t>Geboorteregeling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4212" y="312234"/>
            <a:ext cx="8534400" cy="6356195"/>
          </a:xfrm>
        </p:spPr>
        <p:txBody>
          <a:bodyPr>
            <a:normAutofit lnSpcReduction="10000"/>
          </a:bodyPr>
          <a:lstStyle/>
          <a:p>
            <a:r>
              <a:rPr lang="nl-NL" dirty="0"/>
              <a:t>Coitus Interruptus</a:t>
            </a:r>
          </a:p>
          <a:p>
            <a:r>
              <a:rPr lang="nl-NL" dirty="0"/>
              <a:t>Periodieke onthouding</a:t>
            </a:r>
          </a:p>
          <a:p>
            <a:r>
              <a:rPr lang="nl-NL" dirty="0"/>
              <a:t>Condoom – mannen / vrouwen</a:t>
            </a:r>
          </a:p>
          <a:p>
            <a:r>
              <a:rPr lang="nl-NL" dirty="0"/>
              <a:t>Pessarium</a:t>
            </a:r>
          </a:p>
          <a:p>
            <a:r>
              <a:rPr lang="nl-NL" dirty="0"/>
              <a:t>Hormonen</a:t>
            </a:r>
          </a:p>
          <a:p>
            <a:pPr lvl="1"/>
            <a:r>
              <a:rPr lang="nl-NL" dirty="0"/>
              <a:t>Pil 			iedere dag</a:t>
            </a:r>
          </a:p>
          <a:p>
            <a:pPr lvl="1"/>
            <a:r>
              <a:rPr lang="nl-NL" dirty="0"/>
              <a:t>Pleister		iedere week</a:t>
            </a:r>
          </a:p>
          <a:p>
            <a:pPr lvl="1"/>
            <a:r>
              <a:rPr lang="nl-NL" dirty="0" err="1"/>
              <a:t>Nuvaring</a:t>
            </a:r>
            <a:r>
              <a:rPr lang="nl-NL" dirty="0"/>
              <a:t>		iedere maand</a:t>
            </a:r>
          </a:p>
          <a:p>
            <a:pPr lvl="1"/>
            <a:r>
              <a:rPr lang="nl-NL" dirty="0"/>
              <a:t>Prikpil 		1x per 3 maanden</a:t>
            </a:r>
          </a:p>
          <a:p>
            <a:pPr lvl="1"/>
            <a:r>
              <a:rPr lang="nl-NL" dirty="0"/>
              <a:t>Staafje		1x per 3 jaar</a:t>
            </a:r>
          </a:p>
          <a:p>
            <a:r>
              <a:rPr lang="nl-NL" dirty="0"/>
              <a:t>Spiraaltje</a:t>
            </a:r>
          </a:p>
          <a:p>
            <a:pPr lvl="1"/>
            <a:r>
              <a:rPr lang="nl-NL" dirty="0"/>
              <a:t>Hormonen		</a:t>
            </a:r>
          </a:p>
          <a:p>
            <a:pPr lvl="1"/>
            <a:r>
              <a:rPr lang="nl-NL" dirty="0"/>
              <a:t>Koper</a:t>
            </a:r>
          </a:p>
          <a:p>
            <a:r>
              <a:rPr lang="nl-NL" dirty="0"/>
              <a:t>Sterilisatie</a:t>
            </a:r>
          </a:p>
          <a:p>
            <a:r>
              <a:rPr lang="nl-NL" dirty="0" err="1"/>
              <a:t>Morning</a:t>
            </a:r>
            <a:r>
              <a:rPr lang="nl-NL" dirty="0"/>
              <a:t> afterpil</a:t>
            </a: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9218612" y="312234"/>
            <a:ext cx="2602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Wat is het?</a:t>
            </a:r>
          </a:p>
          <a:p>
            <a:r>
              <a:rPr lang="nl-NL" dirty="0"/>
              <a:t>Hoe te gebruiken?</a:t>
            </a:r>
          </a:p>
          <a:p>
            <a:r>
              <a:rPr lang="nl-NL" dirty="0"/>
              <a:t>Hoe werkt het?</a:t>
            </a:r>
          </a:p>
          <a:p>
            <a:r>
              <a:rPr lang="nl-NL" dirty="0"/>
              <a:t>Voordelen</a:t>
            </a:r>
          </a:p>
          <a:p>
            <a:r>
              <a:rPr lang="nl-NL" dirty="0"/>
              <a:t>Nadelen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97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/>
          <a:lstStyle/>
          <a:p>
            <a:pPr algn="r"/>
            <a:r>
              <a:rPr lang="nl-NL" dirty="0"/>
              <a:t>SOA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4212" y="272561"/>
            <a:ext cx="8534400" cy="6049108"/>
          </a:xfrm>
        </p:spPr>
        <p:txBody>
          <a:bodyPr>
            <a:normAutofit/>
          </a:bodyPr>
          <a:lstStyle/>
          <a:p>
            <a:r>
              <a:rPr lang="nl-NL" dirty="0"/>
              <a:t>Chlamydia (b)</a:t>
            </a:r>
          </a:p>
          <a:p>
            <a:r>
              <a:rPr lang="nl-NL" dirty="0"/>
              <a:t>Herpes </a:t>
            </a:r>
            <a:r>
              <a:rPr lang="nl-NL" dirty="0" err="1"/>
              <a:t>genitalis</a:t>
            </a:r>
            <a:r>
              <a:rPr lang="nl-NL" dirty="0"/>
              <a:t> (v)</a:t>
            </a:r>
          </a:p>
          <a:p>
            <a:r>
              <a:rPr lang="nl-NL" dirty="0"/>
              <a:t>Genitale wratten / HPV(v)</a:t>
            </a:r>
          </a:p>
          <a:p>
            <a:r>
              <a:rPr lang="nl-NL" dirty="0"/>
              <a:t>Gonorroe (b)</a:t>
            </a:r>
          </a:p>
          <a:p>
            <a:r>
              <a:rPr lang="nl-NL" dirty="0" err="1"/>
              <a:t>Hepatitius</a:t>
            </a:r>
            <a:r>
              <a:rPr lang="nl-NL" dirty="0"/>
              <a:t> B (v)</a:t>
            </a:r>
          </a:p>
          <a:p>
            <a:r>
              <a:rPr lang="nl-NL" dirty="0"/>
              <a:t>Syfilis (b)</a:t>
            </a:r>
          </a:p>
          <a:p>
            <a:r>
              <a:rPr lang="nl-NL" dirty="0"/>
              <a:t>Schaamluis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HIV (v)</a:t>
            </a: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0304585" y="272561"/>
            <a:ext cx="157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(b) Bacterie</a:t>
            </a:r>
          </a:p>
          <a:p>
            <a:r>
              <a:rPr lang="nl-NL" dirty="0"/>
              <a:t>(v) Virus </a:t>
            </a:r>
          </a:p>
        </p:txBody>
      </p:sp>
    </p:spTree>
    <p:extLst>
      <p:ext uri="{BB962C8B-B14F-4D97-AF65-F5344CB8AC3E}">
        <p14:creationId xmlns:p14="http://schemas.microsoft.com/office/powerpoint/2010/main" val="242428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/>
          <a:lstStyle/>
          <a:p>
            <a:pPr algn="r"/>
            <a:r>
              <a:rPr lang="nl-NL"/>
              <a:t>Besnijdenis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6004932"/>
          </a:xfrm>
        </p:spPr>
        <p:txBody>
          <a:bodyPr>
            <a:normAutofit/>
          </a:bodyPr>
          <a:lstStyle/>
          <a:p>
            <a:r>
              <a:rPr lang="nl-NL" dirty="0"/>
              <a:t>De World Health </a:t>
            </a:r>
            <a:r>
              <a:rPr lang="nl-NL" dirty="0" err="1"/>
              <a:t>Organization</a:t>
            </a:r>
            <a:r>
              <a:rPr lang="nl-NL" dirty="0"/>
              <a:t> (WHO) onderscheidt vier vormen van meisjesbesnijdenis </a:t>
            </a:r>
          </a:p>
          <a:p>
            <a:r>
              <a:rPr lang="nl-NL" u="sng" dirty="0"/>
              <a:t>Type 1</a:t>
            </a:r>
            <a:r>
              <a:rPr lang="nl-NL" dirty="0"/>
              <a:t>:</a:t>
            </a:r>
            <a:br>
              <a:rPr lang="nl-NL" dirty="0"/>
            </a:br>
            <a:r>
              <a:rPr lang="nl-NL" dirty="0"/>
              <a:t>Gedeeltelijke of totale verwijdering van de clitoris en/of de voorhuid.</a:t>
            </a:r>
          </a:p>
          <a:p>
            <a:r>
              <a:rPr lang="nl-NL" u="sng" dirty="0"/>
              <a:t>Type 2</a:t>
            </a:r>
            <a:r>
              <a:rPr lang="nl-NL" dirty="0"/>
              <a:t>:</a:t>
            </a:r>
            <a:br>
              <a:rPr lang="nl-NL" dirty="0"/>
            </a:br>
            <a:r>
              <a:rPr lang="nl-NL" dirty="0"/>
              <a:t>Gedeeltelijk of totale verwijdering van de clitoris en de kleine schaamlippen, met of zonder verwijdering van de grote schaamlippen.</a:t>
            </a:r>
          </a:p>
          <a:p>
            <a:r>
              <a:rPr lang="nl-NL" u="sng" dirty="0">
                <a:solidFill>
                  <a:schemeClr val="tx1"/>
                </a:solidFill>
              </a:rPr>
              <a:t>Type 3:</a:t>
            </a:r>
            <a:br>
              <a:rPr lang="nl-NL" dirty="0">
                <a:solidFill>
                  <a:schemeClr val="tx1"/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Vernauwen van de vaginale opening door wegsnijden en aan elkaar hechten van de kleine schaamlippen en/of de grote schaamlippen, met of zonder verwijdering van de clitoris.</a:t>
            </a:r>
          </a:p>
          <a:p>
            <a:r>
              <a:rPr lang="nl-NL" u="sng" dirty="0"/>
              <a:t>Type 4</a:t>
            </a:r>
            <a:r>
              <a:rPr lang="nl-NL" dirty="0"/>
              <a:t>:</a:t>
            </a:r>
            <a:br>
              <a:rPr lang="nl-NL" dirty="0"/>
            </a:br>
            <a:r>
              <a:rPr lang="nl-NL" dirty="0"/>
              <a:t>Alle andere schadelijke handelingen aan de vrouwelijke geslachtsorganen om niet-medische redenen, zoals prikken, piercing, kerven, schrapen en wegbranden.</a:t>
            </a:r>
          </a:p>
        </p:txBody>
      </p:sp>
    </p:spTree>
    <p:extLst>
      <p:ext uri="{BB962C8B-B14F-4D97-AF65-F5344CB8AC3E}">
        <p14:creationId xmlns:p14="http://schemas.microsoft.com/office/powerpoint/2010/main" val="524122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415149"/>
            <a:ext cx="8534400" cy="1442852"/>
          </a:xfrm>
        </p:spPr>
        <p:txBody>
          <a:bodyPr/>
          <a:lstStyle/>
          <a:p>
            <a:pPr algn="r"/>
            <a:r>
              <a:rPr lang="nl-NL" dirty="0"/>
              <a:t>Ongeslachtelijke voortplanting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4212" y="330309"/>
            <a:ext cx="8534400" cy="3161036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  <a:sym typeface="Wingdings"/>
              </a:rPr>
              <a:t></a:t>
            </a:r>
            <a:r>
              <a:rPr lang="nl-NL" dirty="0">
                <a:sym typeface="Wingdings"/>
              </a:rPr>
              <a:t> Identieke nakomelingen door middel van celdeling (</a:t>
            </a:r>
            <a:r>
              <a:rPr lang="nl-NL" dirty="0">
                <a:sym typeface="Wingdings"/>
                <a:hlinkClick r:id="rId2"/>
              </a:rPr>
              <a:t>mitose</a:t>
            </a:r>
            <a:r>
              <a:rPr lang="nl-NL" dirty="0">
                <a:sym typeface="Wingdings"/>
              </a:rPr>
              <a:t>)</a:t>
            </a:r>
          </a:p>
          <a:p>
            <a:r>
              <a:rPr lang="nl-NL" dirty="0">
                <a:sym typeface="Wingdings"/>
              </a:rPr>
              <a:t>Poliepen</a:t>
            </a:r>
          </a:p>
          <a:p>
            <a:r>
              <a:rPr lang="nl-NL" dirty="0">
                <a:sym typeface="Wingdings"/>
              </a:rPr>
              <a:t>Uitlopers</a:t>
            </a:r>
          </a:p>
          <a:p>
            <a:r>
              <a:rPr lang="nl-NL" dirty="0">
                <a:sym typeface="Wingdings"/>
              </a:rPr>
              <a:t>Knollen</a:t>
            </a:r>
          </a:p>
          <a:p>
            <a:r>
              <a:rPr lang="nl-NL" dirty="0">
                <a:sym typeface="Wingdings"/>
              </a:rPr>
              <a:t>Klonen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237" y="198142"/>
            <a:ext cx="3293203" cy="329320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653" y="1564354"/>
            <a:ext cx="4460249" cy="2904286"/>
          </a:xfrm>
          <a:prstGeom prst="rect">
            <a:avLst/>
          </a:prstGeom>
          <a:noFill/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10" y="3273163"/>
            <a:ext cx="2980708" cy="27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5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/>
          <a:lstStyle/>
          <a:p>
            <a:pPr algn="r"/>
            <a:r>
              <a:rPr lang="nl-NL" dirty="0"/>
              <a:t>Geslachtelijke voortplanting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691249"/>
          </a:xfrm>
        </p:spPr>
        <p:txBody>
          <a:bodyPr/>
          <a:lstStyle/>
          <a:p>
            <a:r>
              <a:rPr lang="nl-NL" dirty="0"/>
              <a:t>Mitose </a:t>
            </a:r>
            <a:r>
              <a:rPr lang="mr-IN" dirty="0"/>
              <a:t>–</a:t>
            </a:r>
            <a:r>
              <a:rPr lang="nl-NL" dirty="0"/>
              <a:t> ‘gewone’ celdeling</a:t>
            </a:r>
          </a:p>
          <a:p>
            <a:r>
              <a:rPr lang="nl-NL" dirty="0">
                <a:hlinkClick r:id="rId2"/>
              </a:rPr>
              <a:t>Meiose</a:t>
            </a:r>
            <a:r>
              <a:rPr lang="nl-NL" dirty="0"/>
              <a:t> </a:t>
            </a:r>
            <a:r>
              <a:rPr lang="mr-IN" dirty="0"/>
              <a:t>–</a:t>
            </a:r>
            <a:r>
              <a:rPr lang="nl-NL" dirty="0"/>
              <a:t> reductiedeling; meiose I + meiose II</a:t>
            </a:r>
          </a:p>
          <a:p>
            <a:r>
              <a:rPr lang="nl-NL" dirty="0"/>
              <a:t>Chromosomen: </a:t>
            </a:r>
            <a:r>
              <a:rPr lang="nl-NL" dirty="0" err="1"/>
              <a:t>autosomen</a:t>
            </a:r>
            <a:r>
              <a:rPr lang="nl-NL" dirty="0"/>
              <a:t> / geslachtschromosomen (X of Y)</a:t>
            </a:r>
          </a:p>
          <a:p>
            <a:r>
              <a:rPr lang="nl-NL" dirty="0"/>
              <a:t>Diploïd (2n = 46) </a:t>
            </a:r>
          </a:p>
          <a:p>
            <a:r>
              <a:rPr lang="nl-NL" dirty="0"/>
              <a:t>Haploïd (n = 23)</a:t>
            </a:r>
          </a:p>
          <a:p>
            <a:r>
              <a:rPr lang="nl-NL" dirty="0"/>
              <a:t>Zygote</a:t>
            </a:r>
          </a:p>
          <a:p>
            <a:endParaRPr lang="nl-NL" dirty="0"/>
          </a:p>
          <a:p>
            <a:r>
              <a:rPr lang="nl-NL" dirty="0"/>
              <a:t>Geslachtelijke voortplanting bij planten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621" y="2035269"/>
            <a:ext cx="3246187" cy="354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72835" y="5328018"/>
            <a:ext cx="8534400" cy="1507067"/>
          </a:xfrm>
        </p:spPr>
        <p:txBody>
          <a:bodyPr/>
          <a:lstStyle/>
          <a:p>
            <a:pPr algn="r"/>
            <a:r>
              <a:rPr lang="nl-NL"/>
              <a:t>Geslachtelijke voortplanting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4212" y="321579"/>
            <a:ext cx="8534400" cy="1059103"/>
          </a:xfrm>
        </p:spPr>
        <p:txBody>
          <a:bodyPr/>
          <a:lstStyle/>
          <a:p>
            <a:r>
              <a:rPr lang="nl-NL" dirty="0"/>
              <a:t>Geslachtelijke voortplanting bij mensen</a:t>
            </a:r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648339"/>
              </p:ext>
            </p:extLst>
          </p:nvPr>
        </p:nvGraphicFramePr>
        <p:xfrm>
          <a:off x="684212" y="1099677"/>
          <a:ext cx="1033609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2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1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1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Vrouw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Vorming geslachtscel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Teelbal</a:t>
                      </a:r>
                    </a:p>
                    <a:p>
                      <a:r>
                        <a:rPr lang="nl-NL" dirty="0"/>
                        <a:t>Puberteit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Eierstok</a:t>
                      </a:r>
                    </a:p>
                    <a:p>
                      <a:r>
                        <a:rPr lang="nl-NL" dirty="0"/>
                        <a:t>Voor de geboorte</a:t>
                      </a:r>
                    </a:p>
                    <a:p>
                      <a:r>
                        <a:rPr lang="nl-NL" dirty="0"/>
                        <a:t>(begin meiose 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Komen vrij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Ejaculatie (zaadlozing)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Vanaf puberteit</a:t>
                      </a:r>
                      <a:r>
                        <a:rPr lang="nl-NL" baseline="0" dirty="0"/>
                        <a:t> (menstruatiecyclus, 1x per </a:t>
                      </a:r>
                      <a:r>
                        <a:rPr lang="nl-NL" baseline="0" dirty="0" err="1"/>
                        <a:t>mnd</a:t>
                      </a:r>
                      <a:r>
                        <a:rPr lang="nl-NL" baseline="0" dirty="0"/>
                        <a:t>)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Leven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24 </a:t>
                      </a:r>
                      <a:r>
                        <a:rPr lang="mr-IN" dirty="0"/>
                        <a:t>–</a:t>
                      </a:r>
                      <a:r>
                        <a:rPr lang="nl-NL" dirty="0"/>
                        <a:t> 48 uur</a:t>
                      </a:r>
                      <a:r>
                        <a:rPr lang="nl-NL" baseline="0" dirty="0"/>
                        <a:t> </a:t>
                      </a:r>
                    </a:p>
                    <a:p>
                      <a:r>
                        <a:rPr lang="nl-NL" baseline="0" dirty="0"/>
                        <a:t>(soms tot 5 dagen)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12 - 24 uur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Bevruchting in de eileider</a:t>
                      </a:r>
                      <a:r>
                        <a:rPr lang="nl-NL" baseline="0" dirty="0"/>
                        <a:t> (meiose II afgerond)</a:t>
                      </a:r>
                    </a:p>
                    <a:p>
                      <a:pPr algn="ctr"/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hteraccolade 6"/>
          <p:cNvSpPr/>
          <p:nvPr/>
        </p:nvSpPr>
        <p:spPr>
          <a:xfrm rot="5400000">
            <a:off x="6948359" y="-47874"/>
            <a:ext cx="484299" cy="7659587"/>
          </a:xfrm>
          <a:prstGeom prst="rightBrace">
            <a:avLst>
              <a:gd name="adj1" fmla="val 75159"/>
              <a:gd name="adj2" fmla="val 51695"/>
            </a:avLst>
          </a:prstGeom>
          <a:ln w="285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08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/>
          <a:lstStyle/>
          <a:p>
            <a:pPr algn="r"/>
            <a:r>
              <a:rPr lang="nl-NL" dirty="0"/>
              <a:t>Hormonen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82" y="3460832"/>
            <a:ext cx="3996621" cy="32012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91" y="217990"/>
            <a:ext cx="6993147" cy="533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49834"/>
            <a:ext cx="8534400" cy="1507067"/>
          </a:xfrm>
        </p:spPr>
        <p:txBody>
          <a:bodyPr/>
          <a:lstStyle/>
          <a:p>
            <a:pPr algn="r"/>
            <a:r>
              <a:rPr lang="nl-NL" dirty="0"/>
              <a:t>Hormonen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513608"/>
          </a:xfrm>
        </p:spPr>
        <p:txBody>
          <a:bodyPr/>
          <a:lstStyle/>
          <a:p>
            <a:r>
              <a:rPr lang="nl-NL"/>
              <a:t>Regeling bij de man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64" y="1311938"/>
            <a:ext cx="5886871" cy="48558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45426" y="1311938"/>
            <a:ext cx="34286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Hypofyse</a:t>
            </a:r>
          </a:p>
          <a:p>
            <a:r>
              <a:rPr lang="nl-NL" dirty="0">
                <a:solidFill>
                  <a:schemeClr val="bg1"/>
                </a:solidFill>
              </a:rPr>
              <a:t>Hypothalamus</a:t>
            </a:r>
          </a:p>
          <a:p>
            <a:r>
              <a:rPr lang="nl-NL" dirty="0">
                <a:solidFill>
                  <a:schemeClr val="bg1"/>
                </a:solidFill>
              </a:rPr>
              <a:t>Teelballen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FSH</a:t>
            </a:r>
          </a:p>
          <a:p>
            <a:r>
              <a:rPr lang="nl-NL" dirty="0" err="1">
                <a:solidFill>
                  <a:schemeClr val="bg1"/>
                </a:solidFill>
              </a:rPr>
              <a:t>GnRH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LH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Negatieve terugkoppeling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60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/>
          <a:lstStyle/>
          <a:p>
            <a:pPr algn="r"/>
            <a:r>
              <a:rPr lang="nl-NL" dirty="0" err="1"/>
              <a:t>HORMONen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83770" y="655294"/>
            <a:ext cx="8534400" cy="537358"/>
          </a:xfrm>
        </p:spPr>
        <p:txBody>
          <a:bodyPr/>
          <a:lstStyle/>
          <a:p>
            <a:r>
              <a:rPr lang="nl-NL" dirty="0"/>
              <a:t>Regeling bij </a:t>
            </a:r>
            <a:r>
              <a:rPr lang="nl-NL"/>
              <a:t>de vrouw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0" y="1332459"/>
            <a:ext cx="5412541" cy="50505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559290" y="1332919"/>
            <a:ext cx="3428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FSH</a:t>
            </a:r>
          </a:p>
          <a:p>
            <a:r>
              <a:rPr lang="nl-NL" dirty="0">
                <a:solidFill>
                  <a:schemeClr val="bg1"/>
                </a:solidFill>
              </a:rPr>
              <a:t>LH</a:t>
            </a:r>
          </a:p>
          <a:p>
            <a:r>
              <a:rPr lang="nl-NL" dirty="0">
                <a:solidFill>
                  <a:schemeClr val="bg1"/>
                </a:solidFill>
              </a:rPr>
              <a:t>Progesteron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591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/>
          <a:lstStyle/>
          <a:p>
            <a:pPr algn="r"/>
            <a:r>
              <a:rPr lang="nl-NL" dirty="0"/>
              <a:t>Menstruatiecyclus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57" y="273676"/>
            <a:ext cx="7412580" cy="541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/>
          <a:lstStyle/>
          <a:p>
            <a:pPr algn="r"/>
            <a:r>
              <a:rPr lang="nl-NL" dirty="0"/>
              <a:t>zwanger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12" y="1935722"/>
            <a:ext cx="8356922" cy="48221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149" y="226705"/>
            <a:ext cx="6583061" cy="160888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088055" y="226705"/>
            <a:ext cx="2824223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>
                <a:solidFill>
                  <a:schemeClr val="bg1"/>
                </a:solidFill>
              </a:rPr>
              <a:t>Zygote</a:t>
            </a:r>
          </a:p>
          <a:p>
            <a:r>
              <a:rPr lang="nl-NL" dirty="0">
                <a:solidFill>
                  <a:schemeClr val="bg1"/>
                </a:solidFill>
              </a:rPr>
              <a:t>Klievingsdelingen</a:t>
            </a:r>
          </a:p>
          <a:p>
            <a:r>
              <a:rPr lang="nl-NL" dirty="0">
                <a:solidFill>
                  <a:schemeClr val="bg1"/>
                </a:solidFill>
              </a:rPr>
              <a:t>Innesteling</a:t>
            </a:r>
          </a:p>
          <a:p>
            <a:r>
              <a:rPr lang="nl-NL" dirty="0">
                <a:solidFill>
                  <a:schemeClr val="bg1"/>
                </a:solidFill>
              </a:rPr>
              <a:t>HCG 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u="sng" dirty="0">
                <a:solidFill>
                  <a:schemeClr val="bg1"/>
                </a:solidFill>
              </a:rPr>
              <a:t>Embryo</a:t>
            </a:r>
          </a:p>
          <a:p>
            <a:r>
              <a:rPr lang="nl-NL" dirty="0">
                <a:solidFill>
                  <a:schemeClr val="bg1"/>
                </a:solidFill>
              </a:rPr>
              <a:t>Placenta (HCG)</a:t>
            </a:r>
          </a:p>
          <a:p>
            <a:r>
              <a:rPr lang="nl-NL" dirty="0">
                <a:solidFill>
                  <a:schemeClr val="bg1"/>
                </a:solidFill>
              </a:rPr>
              <a:t>Navelstreng: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diffusie / actief transport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O</a:t>
            </a:r>
            <a:r>
              <a:rPr lang="nl-NL" baseline="-25000" dirty="0">
                <a:solidFill>
                  <a:schemeClr val="bg1"/>
                </a:solidFill>
              </a:rPr>
              <a:t>2</a:t>
            </a:r>
            <a:r>
              <a:rPr lang="nl-NL" dirty="0">
                <a:solidFill>
                  <a:schemeClr val="bg1"/>
                </a:solidFill>
              </a:rPr>
              <a:t>, voedingsstoffen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CO</a:t>
            </a:r>
            <a:r>
              <a:rPr lang="nl-NL" baseline="-25000" dirty="0">
                <a:solidFill>
                  <a:schemeClr val="bg1"/>
                </a:solidFill>
              </a:rPr>
              <a:t>2</a:t>
            </a:r>
            <a:r>
              <a:rPr lang="nl-NL" dirty="0">
                <a:solidFill>
                  <a:schemeClr val="bg1"/>
                </a:solidFill>
              </a:rPr>
              <a:t>, afvalstoffen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Ziekteverwekkers, geneesmiddelen, alcohol, nicotine, hormonen, antistoffen</a:t>
            </a:r>
          </a:p>
          <a:p>
            <a:r>
              <a:rPr lang="nl-NL" dirty="0" err="1">
                <a:solidFill>
                  <a:schemeClr val="bg1"/>
                </a:solidFill>
              </a:rPr>
              <a:t>Celdifferentiatie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u="sng" dirty="0">
                <a:solidFill>
                  <a:schemeClr val="bg1"/>
                </a:solidFill>
              </a:rPr>
              <a:t>Foetus</a:t>
            </a:r>
            <a:r>
              <a:rPr lang="nl-NL" dirty="0">
                <a:solidFill>
                  <a:schemeClr val="bg1"/>
                </a:solidFill>
              </a:rPr>
              <a:t> (8 weken)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8471033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580</TotalTime>
  <Words>274</Words>
  <Application>Microsoft Macintosh PowerPoint</Application>
  <PresentationFormat>Breedbeeld</PresentationFormat>
  <Paragraphs>120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Segment</vt:lpstr>
      <vt:lpstr>Voortplanting</vt:lpstr>
      <vt:lpstr>Ongeslachtelijke voortplanting</vt:lpstr>
      <vt:lpstr>Geslachtelijke voortplanting</vt:lpstr>
      <vt:lpstr>Geslachtelijke voortplanting</vt:lpstr>
      <vt:lpstr>Hormonen</vt:lpstr>
      <vt:lpstr>Hormonen</vt:lpstr>
      <vt:lpstr>HORMONen</vt:lpstr>
      <vt:lpstr>Menstruatiecyclus</vt:lpstr>
      <vt:lpstr>zwanger</vt:lpstr>
      <vt:lpstr>Geboorteregeling</vt:lpstr>
      <vt:lpstr>SOA</vt:lpstr>
      <vt:lpstr>Besnijdenis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Voortplanting</dc:title>
  <dc:creator>Bas Steenbergen</dc:creator>
  <cp:lastModifiedBy>Helen Steenbergen-Martens</cp:lastModifiedBy>
  <cp:revision>21</cp:revision>
  <dcterms:created xsi:type="dcterms:W3CDTF">2017-10-08T11:26:03Z</dcterms:created>
  <dcterms:modified xsi:type="dcterms:W3CDTF">2019-01-09T16:30:56Z</dcterms:modified>
</cp:coreProperties>
</file>